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32720" cy="13716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4400" b="1">
                <a:solidFill>
                  <a:srgbClr val="1E3A8A"/>
                </a:solidFill>
                <a:latin typeface="Microsoft YaHei"/>
                <a:eastAsianFont typeface="Microsoft YaHei"/>
              </a:rPr>
              <a:t>釘釘 → 微信 文件自動轉發系統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54864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1800" b="0">
                <a:solidFill>
                  <a:srgbClr val="6B7280"/>
                </a:solidFill>
                <a:latin typeface="Microsoft YaHei"/>
                <a:eastAsianFont typeface="Microsoft YaHei"/>
              </a:rPr>
              <a:t>技術實現方案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846320"/>
            <a:ext cx="1033272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0">
                <a:solidFill>
                  <a:srgbClr val="3B82F6"/>
                </a:solidFill>
                <a:latin typeface="Microsoft YaHei"/>
                <a:eastAsianFont typeface="Microsoft YaHei"/>
              </a:rPr>
              <a:t>受眾：IT 工程師 / 系統架構師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760720"/>
            <a:ext cx="1033272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00" b="0">
                <a:solidFill>
                  <a:srgbClr val="6B7280"/>
                </a:solidFill>
                <a:latin typeface="Microsoft YaHei"/>
                <a:eastAsianFont typeface="Microsoft YaHei"/>
              </a:rPr>
              <a:t>V1.0  ·  內部技術文件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E3A8A"/>
                </a:solidFill>
                <a:latin typeface="Microsoft YaHei"/>
                <a:eastAsianFont typeface="Microsoft YaHei"/>
              </a:rPr>
              <a:t>P1 系統架構與組件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822960"/>
            <a:ext cx="2286000" cy="36576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1">
                <a:solidFill>
                  <a:srgbClr val="3B82F6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960120"/>
            <a:ext cx="11430000" cy="4114800"/>
          </a:xfrm>
          <a:prstGeom prst="rect">
            <a:avLst/>
          </a:prstGeom>
          <a:solidFill>
            <a:srgbClr val="DBEAFE"/>
          </a:solidFill>
          <a:ln w="127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005840"/>
            <a:ext cx="11247120" cy="40233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000" b="0">
                <a:solidFill>
                  <a:srgbClr val="1F2937"/>
                </a:solidFill>
                <a:latin typeface="Consolas"/>
                <a:eastAsianFont typeface="Consolas"/>
              </a:rPr>
              <a:t>┌────────────────────── 企業內部  ──────────────────────┐
│  釘釘開放平台                    本機（Windows Server） │
│  ┌─────────────┐    WSS/HTTP    ┌──────────────────┐ │
│  │ 釘釘機器人應用 │◄────────────►│ bridge.py 主程序  │ │
│  │ (Stream Mode)│   內網網關     │  (常駐, 事件驅動)  │ │
│  └─────────────┘                └──────────────────┘ │
│        │                       ┌───────┴────────┐   │
│        │                       │ dingtalk_      │   │
│        │                       │ receiver.py    │   │
│        └──────────────────────►└────────────────┘   │
│                                 ┌──────▼───────┐    │
│                                 │ 遠端白名單 CSV │    │
│                                 └──────────────┘    │
│                              ┌─────────▼────────┐   │
│                              │ wechat_keyboard_ │   │
│                              │ bot.py           │   │
│                              └──────────────────┘   │
└─────────────────────────────────────────────────────┘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5120640"/>
            <a:ext cx="11430000" cy="73152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技術棧：Python 3.11 / dingtalk-stream SDK 0.24.3 / uiautomation / pyautogui / pyperclip / pywin32 / requests / openpyxl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鼎+文件桥項目  ·  內部技術文件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第 1 頁 / 共 10 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E3A8A"/>
                </a:solidFill>
                <a:latin typeface="Microsoft YaHei"/>
                <a:eastAsianFont typeface="Microsoft YaHei"/>
              </a:rPr>
              <a:t>P2 端到端數據流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822960"/>
            <a:ext cx="2286000" cy="36576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1">
                <a:solidFill>
                  <a:srgbClr val="3B82F6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960120"/>
            <a:ext cx="11430000" cy="53035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接收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：員工在企業釘釘給機器人發文件 → 釘釘 Stream 長連接（經內網網關 dingplus.eavarytech.com）實時推給 bridge.py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解析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：dingtalk_receiver.py 從消息提取 senderNick、senderStaffId(uuid)、sessionWebhook、downloadCode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下載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：用 AppKey/AppSecret 換 access_token → 調釘釘 API 下載文件到本地 downloads/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審核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：resolve_target() 實時拉取遠端白名單 CSV，做姓名 + uuid 雙匹配（見 P3）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命中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 → 確定微信目標聯繫人；</a:t>
            </a: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未命中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 → 釘釘回覆「不在白名單」，流程終止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重命名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：文件改為 &lt;原stem&gt;_&lt;發送人&gt;_&lt;YYYYMMDDHHMM&gt;.&lt;ext&gt;，便於溯源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發送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：獨立線程 WeChatKeyboardBot.send_file() 在微信中搜索聯繫人並發送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審計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：發送成功 → append_record_to_excel() 寫入 logs/bridge_records.xlsx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反饋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：全程用 sessionWebhook 回覆釘釘狀態（收到文件 → 安全掃描 → 發送中）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日誌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：所有步驟寫入 logs/bridge.log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鼎+文件桥項目  ·  內部技術文件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第 2 頁 / 共 10 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E3A8A"/>
                </a:solidFill>
                <a:latin typeface="Microsoft YaHei"/>
                <a:eastAsianFont typeface="Microsoft YaHei"/>
              </a:rPr>
              <a:t>P3 雙層審核機制（技術實現）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822960"/>
            <a:ext cx="2286000" cy="36576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1">
                <a:solidFill>
                  <a:srgbClr val="3B82F6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96012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1E3A8A"/>
                </a:solidFill>
                <a:latin typeface="Microsoft YaHei"/>
                <a:eastAsianFont typeface="Microsoft YaHei"/>
              </a:rPr>
              <a:t>第一層 · 釘釘企業應用審核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1371600"/>
            <a:ext cx="11430000" cy="11887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Stream Mode 連接需 DINGTALK_APP_KEY / DINGTALK_APP_SECRET 換取 WSS 憑證（ticket）</a:t>
            </a:r>
          </a:p>
          <a:p>
            <a:pPr>
              <a:spcAft>
                <a:spcPts val="4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走企業內部 API 網關 DINGTALK_OPENAPI_ENDPOINT，非企業內不可達</a:t>
            </a:r>
          </a:p>
          <a:p>
            <a:pPr>
              <a:spcAft>
                <a:spcPts val="4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消息自帶 senderStaffId（釘釘員工唯一身份），用於後續白名單核對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260604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1E3A8A"/>
                </a:solidFill>
                <a:latin typeface="Microsoft YaHei"/>
                <a:eastAsianFont typeface="Microsoft YaHei"/>
              </a:rPr>
              <a:t>第二層 · 遠端白名單（CSV）嚴格審核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3017520"/>
            <a:ext cx="11430000" cy="1828800"/>
          </a:xfrm>
          <a:prstGeom prst="rect">
            <a:avLst/>
          </a:prstGeom>
          <a:solidFill>
            <a:srgbClr val="DBEAFE"/>
          </a:solidFill>
          <a:ln w="127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3063240"/>
            <a:ext cx="11247120" cy="17373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000" b="0">
                <a:solidFill>
                  <a:srgbClr val="1F2937"/>
                </a:solidFill>
                <a:latin typeface="Consolas"/>
                <a:eastAsianFont typeface="Consolas"/>
              </a:rPr>
              <a:t>拉取遠端 CSV（UTF-8 帶 BOM，4 列：姓名 / 工號 / 微信備註名 / 釘釘 uuid）
    ↓
姓名必須完全命中（先對暱稱做括號剝離 normalize_sender）
    ↓
身份校驗（二選一）：
    · 行內填了 uuid → 要求釘釘 senderStaffId 與 uuid 完全一致
    · 行內無 uuid   → 退化為工號匹配
    ↓
命中 → 返回微信聯繫人；否則返回空 → 拒絕轉發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489204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1F2937"/>
                </a:solidFill>
                <a:latin typeface="Microsoft YaHei"/>
                <a:eastAsianFont typeface="Microsoft YaHei"/>
              </a:rPr>
              <a:t>失敗兜底（安全優先）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：白名單拉取失敗 → 同樣拒絕轉發，並釘釘回覆「白名單暫時無法獲取，請稍後重試」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鼎+文件桥項目  ·  內部技術文件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第 3 頁 / 共 10 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E3A8A"/>
                </a:solidFill>
                <a:latin typeface="Microsoft YaHei"/>
                <a:eastAsianFont typeface="Microsoft YaHei"/>
              </a:rPr>
              <a:t>P4 微信自動化實現（WeChatKeyboardBot）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822960"/>
            <a:ext cx="2286000" cy="36576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1">
                <a:solidFill>
                  <a:srgbClr val="3B82F6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96012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1E3A8A"/>
                </a:solidFill>
                <a:latin typeface="Microsoft YaHei"/>
                <a:eastAsianFont typeface="Microsoft YaHei"/>
              </a:rPr>
              <a:t>採用 UIA（uiautomation）+ pyautogui 桌面自動化：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1371600"/>
            <a:ext cx="11430000" cy="23774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啟動微信主窗口（UIA 查找）</a:t>
            </a:r>
          </a:p>
          <a:p>
            <a:pPr>
              <a:spcAft>
                <a:spcPts val="4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Ctrl+F 打開搜索 → 複製聯繫人姓名到剪貼簿 → 貼上 → Enter 打開聊天窗口</a:t>
            </a:r>
          </a:p>
          <a:p>
            <a:pPr>
              <a:spcAft>
                <a:spcPts val="4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文件放入剪貼簿（Win32 CF_HDROP）</a:t>
            </a:r>
          </a:p>
          <a:p>
            <a:pPr>
              <a:spcAft>
                <a:spcPts val="4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Ctrl+V 貼上到輸入框 → Enter 發送</a:t>
            </a:r>
          </a:p>
          <a:p>
            <a:pPr>
              <a:spcAft>
                <a:spcPts val="4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附</a:t>
            </a: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滑鼠卡死檢測/恢復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機制，防止自動化中斷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379476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1E3A8A"/>
                </a:solidFill>
                <a:latin typeface="Microsoft YaHei"/>
                <a:eastAsianFont typeface="Microsoft YaHei"/>
              </a:rPr>
              <a:t>備用方案 3A：explorer /select 打開資源管理器 + 右鍵選單複製文件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鼎+文件桥項目  ·  內部技術文件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第 4 頁 / 共 10 頁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E3A8A"/>
                </a:solidFill>
                <a:latin typeface="Microsoft YaHei"/>
                <a:eastAsianFont typeface="Microsoft YaHei"/>
              </a:rPr>
              <a:t>P5 可靠性工程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822960"/>
            <a:ext cx="2286000" cy="36576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1">
                <a:solidFill>
                  <a:srgbClr val="3B82F6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960120"/>
          <a:ext cx="114300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5715000"/>
              </a:tblGrid>
              <a:tr h="51435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機制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實現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開機自啟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Startup 啟動器 → start_bridge.bat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崩潰自癒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start_bridge.bat 內 :loop：bridge 退出後 5 秒自動重啟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防重複實例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check_bridge.ps1 檢測已有 bridge.py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消息去重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_sent_messages 按 message_id 去重，同一條只處理一次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線程隔離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微信操作在獨立線程，不阻塞釘釘事件迴圈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審計寫入鎖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Excel 寫入加線程鎖，多文件並發不衝突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微信拉起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啟動時檢測 Weixin.exe，未運行則自動拉起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鼎+文件桥項目  ·  內部技術文件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第 5 頁 / 共 10 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E3A8A"/>
                </a:solidFill>
                <a:latin typeface="Microsoft YaHei"/>
                <a:eastAsianFont typeface="Microsoft YaHei"/>
              </a:rPr>
              <a:t>P6 配置與部署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822960"/>
            <a:ext cx="2286000" cy="36576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1">
                <a:solidFill>
                  <a:srgbClr val="3B82F6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96012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1E3A8A"/>
                </a:solidFill>
                <a:latin typeface="Microsoft YaHei"/>
                <a:eastAsianFont typeface="Microsoft YaHei"/>
              </a:rPr>
              <a:t>運行環境：Windows Server / Python 3.11（venv）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65760" y="1371600"/>
          <a:ext cx="11430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571500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變量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說明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DINGTALK_APP_KEY / APP_SECRET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釘釘企業內部應用憑證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DINGTALK_OPENAPI_ENDPOINT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內網 API 網關地址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CONTACT_MAP_URL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遠端白名單 CSV 地址（如 ljrtec.cloud/contact_map.csv）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DOWNLOAD_DIR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文件落盤目錄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WECHAT_TARGET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固定聯繫人（可選）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LOG_LEVEL / UIA_TIMEOUT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日誌級別 / 自動化超時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5760" y="4617720"/>
            <a:ext cx="11430000" cy="54864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啟動：start_bridge.bat（自動拉起微信、防重複、後台運行 + 崩潰自癒）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鼎+文件桥項目  ·  內部技術文件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第 6 頁 / 共 10 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E3A8A"/>
                </a:solidFill>
                <a:latin typeface="Microsoft YaHei"/>
                <a:eastAsianFont typeface="Microsoft YaHei"/>
              </a:rPr>
              <a:t>P7 日誌與審計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822960"/>
            <a:ext cx="2286000" cy="36576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1">
                <a:solidFill>
                  <a:srgbClr val="3B82F6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960120"/>
            <a:ext cx="11430000" cy="9144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運行時日誌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 logs/bridge.log：消息接收、白名單命中/拒絕、轉發、錯誤全程留痕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轉發審計表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 logs/bridge_records.xlsx（7 列）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65760" y="1920240"/>
          <a:ext cx="11430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2857"/>
                <a:gridCol w="1632857"/>
                <a:gridCol w="1632857"/>
                <a:gridCol w="1632857"/>
                <a:gridCol w="1632857"/>
                <a:gridCol w="1632857"/>
                <a:gridCol w="1632858"/>
              </a:tblGrid>
              <a:tr h="9144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發送時間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發送人姓名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uuid(工號)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發送至微信的人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文件大小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格式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保存位置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2026-08-14 10:42:10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熊熙辰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A2417346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熊熙辰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173355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pptx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…\downloads\…pptx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5760" y="379476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遠端白名單變更即時生效（每次轉發實時拉取）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鼎+文件桥項目  ·  內部技術文件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第 7 頁 / 共 10 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E3A8A"/>
                </a:solidFill>
                <a:latin typeface="Microsoft YaHei"/>
                <a:eastAsianFont typeface="Microsoft YaHei"/>
              </a:rPr>
              <a:t>P8 測試驗證矩陣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822960"/>
            <a:ext cx="2286000" cy="36576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1">
                <a:solidFill>
                  <a:srgbClr val="3B82F6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960120"/>
          <a:ext cx="114300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5715000"/>
              </a:tblGrid>
              <a:tr h="5715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場景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結果</a:t>
                      </a:r>
                    </a:p>
                  </a:txBody>
                  <a:tcPr marL="73152" marR="73152" marT="36576" marB="36576">
                    <a:solidFill>
                      <a:srgbClr val="1E3A8A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白名單命中（uuid 行）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✅ 轉發成功 + 寫 Excel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白名單命中（工號行）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✅ 轉發成功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白名單外人員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✅ 拒絕 + 釘釘回覆「不在白名單」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白名單拉取失敗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✅ 拒絕（安全兜底）+ 回覆「暫時無法獲取」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帶括號暱稱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✅ normalize 剝離括號後命中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提示一致性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✅ 拒絕時不出現「發送中」誤導提示</a:t>
                      </a:r>
                    </a:p>
                  </a:txBody>
                  <a:tcPr marL="73152" marR="73152" marT="36576" marB="36576">
                    <a:solidFill>
                      <a:srgbClr val="F0F4F8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崩潰自癒 / 防重複 / 去重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Microsoft YaHei"/>
                          <a:eastAsianFont typeface="Microsoft YaHei"/>
                        </a:rPr>
                        <a:t>✅ 均已實測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鼎+文件桥項目  ·  內部技術文件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第 8 頁 / 共 10 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E3A8A"/>
                </a:solidFill>
                <a:latin typeface="Microsoft YaHei"/>
                <a:eastAsianFont typeface="Microsoft YaHei"/>
              </a:rPr>
              <a:t>P9 已知邊界與後續改進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822960"/>
            <a:ext cx="2286000" cy="36576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1">
                <a:solidFill>
                  <a:srgbClr val="3B82F6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960120"/>
            <a:ext cx="11430000" cy="5029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微信 UI 自動化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依賴窗口穩定，微信改版需同步適配；需要用戶桌面會話運行（GUI 自動化，無法作為 Session0 系統服務）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白名單為遠端靜態 CSV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：集中維護、即時生效，但多端並發編輯需約定；後續可升級為在線審批式管理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1E3A8A"/>
                </a:solidFill>
                <a:latin typeface="Microsoft YaHei"/>
                <a:eastAsianFont typeface="Microsoft YaHei"/>
              </a:rPr>
              <a:t>可擴展方向</a:t>
            </a:r>
            <a:r>
              <a:rPr sz="1300" b="0">
                <a:solidFill>
                  <a:srgbClr val="1F2937"/>
                </a:solidFill>
                <a:latin typeface="Microsoft YaHei"/>
                <a:eastAsianFont typeface="Microsoft YaHei"/>
              </a:rPr>
              <a:t>：圖片/批量文件轉發、發送失敗自動重試隊列、轉發量報表/看板、失敗告警通知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鼎+文件桥項目  ·  內部技術文件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Microsoft YaHei"/>
                <a:eastAsianFont typeface="Microsoft YaHei"/>
              </a:rPr>
              <a:t>第 9 頁 / 共 10 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