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18288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5400" b="1">
                <a:solidFill>
                  <a:srgbClr val="FFFFFF"/>
                </a:solidFill>
                <a:latin typeface="Microsoft YaHei"/>
                <a:eastAsianFont typeface="Microsoft YaHei"/>
              </a:rPr>
              <a:t>釘釘 → 微信 文件自動轉發系統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840480"/>
            <a:ext cx="10332720" cy="54864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2000" b="0">
                <a:solidFill>
                  <a:srgbClr val="E0E0E0"/>
                </a:solidFill>
                <a:latin typeface="Microsoft YaHei"/>
                <a:eastAsianFont typeface="Microsoft YaHei"/>
              </a:rPr>
              <a:t>業務價值與落地建議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32720" cy="4572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0">
                <a:solidFill>
                  <a:srgbClr val="888888"/>
                </a:solidFill>
                <a:latin typeface="Microsoft YaHei"/>
                <a:eastAsianFont typeface="Microsoft YaHei"/>
              </a:rPr>
              <a:t>受眾：主管 / 業務決策層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760720"/>
            <a:ext cx="1033272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100" b="0">
                <a:solidFill>
                  <a:srgbClr val="888888"/>
                </a:solidFill>
                <a:latin typeface="Microsoft YaHei"/>
                <a:eastAsianFont typeface="Microsoft YaHei"/>
              </a:rPr>
              <a:t>V1.0  ·  內部文件  ·  CONFIDENTIAL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P1 項目概述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960120"/>
            <a:ext cx="114300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E0E0E0"/>
                </a:solidFill>
                <a:latin typeface="Microsoft YaHei"/>
                <a:eastAsianFont typeface="Microsoft YaHei"/>
              </a:rPr>
              <a:t>一句話：把「釘釘收文件 → 手動轉發微信」的人工活，變成 7×24 自動跑的系統。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1645920"/>
            <a:ext cx="11430000" cy="32004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現狀痛點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：跨系統文件傳輸需要人工反復操作（釘釘下載 → 找微信聯繫人 → 發送）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系統目標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：員工在釘釘給機器人發文件，系統自動下載並發送到指定微信聯繫人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已實測通過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：真實釘釘帳號 → 真實微信，端到端跑通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1 頁 / 共 9 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P2 業務價值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65760" y="960120"/>
          <a:ext cx="114300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5715000"/>
              </a:tblGrid>
              <a:tr h="6858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維度</a:t>
                      </a:r>
                    </a:p>
                  </a:txBody>
                  <a:tcPr marL="73152" marR="73152" marT="36576" marB="36576">
                    <a:solidFill>
                      <a:srgbClr val="FF4D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收益</a:t>
                      </a:r>
                    </a:p>
                  </a:txBody>
                  <a:tcPr marL="73152" marR="73152" marT="36576" marB="36576">
                    <a:solidFill>
                      <a:srgbClr val="FF4D5E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**效率**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單文件全流程約 8–9 秒，無需人工值守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**自動化**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7×24 常駐運行，收到即處理，不用人等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**合規**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誰發的、發給誰、發什麼，全部留痕可查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**可控**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只有白名單內人員可轉發，越權自動攔截並通知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**零人工錯誤**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聯繫人由系統匹配，不再靠人記/手輸微信名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2 頁 / 共 9 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P3 整體工作流程（高層）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Rectangle 6"/>
          <p:cNvSpPr/>
          <p:nvPr/>
        </p:nvSpPr>
        <p:spPr>
          <a:xfrm>
            <a:off x="365760" y="960120"/>
            <a:ext cx="11430000" cy="3474720"/>
          </a:xfrm>
          <a:prstGeom prst="rect">
            <a:avLst/>
          </a:prstGeom>
          <a:solidFill>
            <a:srgbClr val="202530"/>
          </a:solidFill>
          <a:ln w="12700">
            <a:solidFill>
              <a:srgbClr val="FF4D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005840"/>
            <a:ext cx="11247120" cy="338328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000" b="0">
                <a:solidFill>
                  <a:srgbClr val="D4D4D4"/>
                </a:solidFill>
                <a:latin typeface="Consolas"/>
                <a:eastAsianFont typeface="Consolas"/>
              </a:rPr>
              <a:t>員工在釘釘發文件
        │
        ▼
釘釘機器人接收（企業應用）
        │
        ▼
系統實時校驗「白名單」——是否允許轉發
        │
   ┌────┴────┐
   ▼         ▼
 允許      拒絕
   │         │
   ▼         ▼
發送到微信   釘釘回覆「不在白名單」提示
   │
   ▼
自動記錄本次轉發（Excel 審計）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4480560"/>
            <a:ext cx="11430000" cy="73152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全程自動，員工只需「發出去」，系統負責「送到位」；每步有日誌，可追溯。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3 頁 / 共 9 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P4 雙層安全審核機制（核心亮點）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960120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系統採用</a:t>
            </a:r>
            <a:r>
              <a:rPr sz="1400" b="1">
                <a:solidFill>
                  <a:srgbClr val="E0E0E0"/>
                </a:solidFill>
                <a:latin typeface="Microsoft YaHei"/>
                <a:eastAsianFont typeface="Microsoft YaHei"/>
              </a:rPr>
              <a:t>雙層審核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，任何一層不過，文件都不會發出去：</a:t>
            </a:r>
          </a:p>
        </p:txBody>
      </p:sp>
      <p:sp>
        <p:nvSpPr>
          <p:cNvPr id="8" name="Rectangle 7"/>
          <p:cNvSpPr/>
          <p:nvPr/>
        </p:nvSpPr>
        <p:spPr>
          <a:xfrm>
            <a:off x="365760" y="1554480"/>
            <a:ext cx="73152" cy="274320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1463040"/>
            <a:ext cx="1133856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FF4D5E"/>
                </a:solidFill>
                <a:latin typeface="Microsoft YaHei"/>
                <a:eastAsianFont typeface="Microsoft YaHei"/>
              </a:rPr>
              <a:t>第一層 · 釘釘企業應用審核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1874520"/>
            <a:ext cx="11430000" cy="11887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文件消息必須來自企業內部的釘釘機器人應用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連接需應用憑證（AppKey / AppSecret），走企業內網 API 網關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外部無關消息無法進入系統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5760" y="3200400"/>
            <a:ext cx="73152" cy="274320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3108960"/>
            <a:ext cx="1133856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>
                <a:solidFill>
                  <a:srgbClr val="FF4D5E"/>
                </a:solidFill>
                <a:latin typeface="Microsoft YaHei"/>
                <a:eastAsianFont typeface="Microsoft YaHei"/>
              </a:rPr>
              <a:t>第二層 · 遠端白名單（CSV）審核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760" y="3520440"/>
            <a:ext cx="11430000" cy="13716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白名單集中維護在遠端伺服器，實時生效，改一個名字即全域生效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轉發前必須 </a:t>
            </a: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發送人姓名 + 釘釘身份（uuid）雙重命中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白名單外的人：直接拒絕 + 釘釘自動回覆「不在白名單」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白名單拉取失敗：</a:t>
            </a: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安全起見也拒絕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，並回覆「系統異常，請稍後重試」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" y="493776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E0E0E0"/>
                </a:solidFill>
                <a:latin typeface="Microsoft YaHei"/>
                <a:eastAsianFont typeface="Microsoft YaHei"/>
              </a:rPr>
              <a:t>一句話：釘釘應用層管「誰能進系統」，白名單管「誰能發文件」。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4 頁 / 共 9 頁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P5 可靠性與持續運行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960120"/>
            <a:ext cx="11430000" cy="36576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開機自啟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：登錄後自動啟動，無需人工拉起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崩潰自癒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：進程意外退出，5 秒內自動重啟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防重複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：同一時刻只跑一個實例，避免消息重複/衝突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去重保護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：同一條釘釘消息只處理一次，不重複發送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微信未啟動時會自動拉起微信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5 頁 / 共 9 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P6 審計與數據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96012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每次成功轉發都會自動記錄到 </a:t>
            </a:r>
            <a:r>
              <a:rPr sz="1400" b="1">
                <a:solidFill>
                  <a:srgbClr val="E0E0E0"/>
                </a:solidFill>
                <a:latin typeface="Microsoft YaHei"/>
                <a:eastAsianFont typeface="Microsoft YaHei"/>
              </a:rPr>
              <a:t>Excel 審計表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65760" y="1371600"/>
          <a:ext cx="11430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5000"/>
                <a:gridCol w="5715000"/>
              </a:tblGrid>
              <a:tr h="45720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字段</a:t>
                      </a:r>
                    </a:p>
                  </a:txBody>
                  <a:tcPr marL="73152" marR="73152" marT="36576" marB="36576">
                    <a:solidFill>
                      <a:srgbClr val="FF4D5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icrosoft YaHei"/>
                          <a:eastAsianFont typeface="Microsoft YaHei"/>
                        </a:rPr>
                        <a:t>內容</a:t>
                      </a:r>
                    </a:p>
                  </a:txBody>
                  <a:tcPr marL="73152" marR="73152" marT="36576" marB="36576">
                    <a:solidFill>
                      <a:srgbClr val="FF4D5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發送時間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文件發送的具體時刻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發送人姓名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釘釘發送者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uuid / 工號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發送者釘釘身份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發送至微信的人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目標聯繫人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文件大小 / 格式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傳輸文件信息</a:t>
                      </a:r>
                    </a:p>
                  </a:txBody>
                  <a:tcPr marL="73152" marR="73152" marT="36576" marB="36576">
                    <a:solidFill>
                      <a:srgbClr val="0F141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文件保存位置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E0E0E0"/>
                          </a:solidFill>
                          <a:latin typeface="Microsoft YaHei"/>
                          <a:eastAsianFont typeface="Microsoft YaHei"/>
                        </a:rPr>
                        <a:t>本機落盤路徑</a:t>
                      </a:r>
                    </a:p>
                  </a:txBody>
                  <a:tcPr marL="73152" marR="73152" marT="36576" marB="36576">
                    <a:solidFill>
                      <a:srgbClr val="1A1A2E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5760" y="4617720"/>
            <a:ext cx="11430000" cy="36576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可隨時匯出核對，用於審計、排障、工作量統計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6 頁 / 共 9 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P7 測試與上線情況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960120"/>
            <a:ext cx="11430000" cy="32004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白名單命中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：熊熙辰 等帳號 → 成功轉發到微信 ✅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白名單拒絕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：非白名單帳號 → 被攔截，釘釘收到「不在白名單」提示 ✅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提示一致性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：拒絕時不出現「發送中」等誤導提示（已修復）✅</a:t>
            </a:r>
          </a:p>
          <a:p>
            <a:pPr>
              <a:spcAft>
                <a:spcPts val="400"/>
              </a:spcAft>
            </a:pPr>
            <a:r>
              <a:rPr sz="1400" b="1">
                <a:solidFill>
                  <a:srgbClr val="FF4D5E"/>
                </a:solidFill>
                <a:latin typeface="Microsoft YaHei"/>
                <a:eastAsianFont typeface="Microsoft YaHei"/>
              </a:rPr>
              <a:t>記錄留存</a:t>
            </a: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：轉發後 Excel 審計表自動生成 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5760" y="4206240"/>
            <a:ext cx="11430000" cy="4572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E0E0E0"/>
                </a:solidFill>
                <a:latin typeface="Microsoft YaHei"/>
                <a:eastAsianFont typeface="Microsoft YaHei"/>
              </a:rPr>
              <a:t>已具備上線條件，可安排小範圍試點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7 頁 / 共 9 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41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FF4D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73152"/>
            <a:ext cx="12191695" cy="777240"/>
          </a:xfrm>
          <a:prstGeom prst="rect">
            <a:avLst/>
          </a:prstGeom>
          <a:solidFill>
            <a:srgbClr val="1A1A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65760" y="137160"/>
            <a:ext cx="1005840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l">
              <a:spcAft>
                <a:spcPts val="300"/>
              </a:spcAft>
            </a:pPr>
            <a:r>
              <a:rPr sz="2400" b="1">
                <a:solidFill>
                  <a:srgbClr val="FFFFFF"/>
                </a:solidFill>
                <a:latin typeface="Microsoft YaHei"/>
                <a:eastAsianFont typeface="Microsoft YaHei"/>
              </a:rPr>
              <a:t>P8 後續建議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0" y="137160"/>
            <a:ext cx="1554480" cy="64008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r">
              <a:spcAft>
                <a:spcPts val="300"/>
              </a:spcAft>
            </a:pPr>
            <a:r>
              <a:rPr sz="1200" b="1">
                <a:solidFill>
                  <a:srgbClr val="FF4D5E"/>
                </a:solidFill>
                <a:latin typeface="Microsoft YaHei"/>
                <a:eastAsianFont typeface="Microsoft YaHei"/>
              </a:rPr>
              <a:t>鼎+文件桥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" y="960120"/>
            <a:ext cx="11430000" cy="41148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試點期收集使用反饋，確認聯繫人命名規範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視需要擴展：圖片轉發、批量文件、失敗重試策略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白名單維護可進一步做成在線審批流程（提級管理）</a:t>
            </a:r>
          </a:p>
          <a:p>
            <a:pPr>
              <a:spcAft>
                <a:spcPts val="400"/>
              </a:spcAft>
            </a:pPr>
            <a:r>
              <a:rPr sz="1400" b="0">
                <a:solidFill>
                  <a:srgbClr val="E0E0E0"/>
                </a:solidFill>
                <a:latin typeface="Microsoft YaHei"/>
                <a:eastAsianFont typeface="Microsoft YaHei"/>
              </a:rPr>
              <a:t>審計表可對接報表/看板，供管理層查看轉發量趨勢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" y="6629400"/>
            <a:ext cx="731520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CONFIDENTIAL  ·  鼎+文件桥項目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0" y="6629400"/>
            <a:ext cx="1463040" cy="228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800" b="0">
                <a:solidFill>
                  <a:srgbClr val="888888"/>
                </a:solidFill>
                <a:latin typeface="Microsoft YaHei"/>
                <a:eastAsianFont typeface="Microsoft YaHei"/>
              </a:rPr>
              <a:t>第 8 頁 / 共 9 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