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 rot="20400000">
            <a:off x="6400800" y="4114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6000" b="1">
                <a:solidFill>
                  <a:srgbClr val="D9D9D9"/>
                </a:solidFill>
                <a:latin typeface="Arial"/>
              </a:defRPr>
            </a:pPr>
            <a:r>
              <a:t>ZDT Confidential A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3120" y="0"/>
            <a:ext cx="10058400" cy="100584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0" y="0"/>
            <a:ext cx="5303520" cy="100584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137160"/>
            <a:ext cx="9601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绿区专案 — 需求书（RFP）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0" y="45720"/>
            <a:ext cx="1554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808080"/>
                </a:solidFill>
                <a:latin typeface="Microsoft YaHei"/>
              </a:defRPr>
            </a:pPr>
            <a:r>
              <a:t>版本：v1.0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37160"/>
            <a:ext cx="914400" cy="7772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8600" y="164592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7A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9144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F3864"/>
                </a:solidFill>
                <a:latin typeface="Microsoft YaHei"/>
              </a:defRPr>
            </a:pPr>
            <a:r>
              <a:t>臻鼎科技集團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54864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F3864"/>
                </a:solidFill>
                <a:latin typeface="Arial"/>
              </a:defRPr>
            </a:pPr>
            <a:r>
              <a:t>Zhen Ding Tech.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286000"/>
            <a:ext cx="10332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 i="0">
                <a:solidFill>
                  <a:srgbClr val="1E3A8F"/>
                </a:solidFill>
                <a:latin typeface="Microsoft YaHei"/>
              </a:defRPr>
            </a:pPr>
            <a:r>
              <a:t>绿区专案 — 需求书（RFP）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310896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 i="0">
                <a:solidFill>
                  <a:srgbClr val="1F3864"/>
                </a:solidFill>
                <a:latin typeface="Microsoft YaHei"/>
              </a:defRPr>
            </a:pPr>
            <a:r>
              <a:t>面向供应商的功能与技术要求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86000" y="3931920"/>
            <a:ext cx="7589520" cy="4572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411480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 i="0">
                <a:solidFill>
                  <a:srgbClr val="262626"/>
                </a:solidFill>
                <a:latin typeface="Microsoft YaHei"/>
              </a:defRPr>
            </a:pPr>
            <a:r>
              <a:t>甲方：ZD 数位转型委员会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4572000"/>
            <a:ext cx="10332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 i="1">
                <a:solidFill>
                  <a:srgbClr val="808080"/>
                </a:solidFill>
                <a:latin typeface="Microsoft YaHei"/>
              </a:defRPr>
            </a:pPr>
            <a:r>
              <a:t>文件类型：Request For Proposal（需求书）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5029200"/>
            <a:ext cx="10332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808080"/>
                </a:solidFill>
                <a:latin typeface="Microsoft YaHei"/>
              </a:defRPr>
            </a:pPr>
            <a:r>
              <a:t>v1.0 · 2026-07-27 · ZDT CONFIDENTIAL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0" y="5760720"/>
            <a:ext cx="7589520" cy="50292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86000" y="5806440"/>
            <a:ext cx="7589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FFFF"/>
                </a:solidFill>
                <a:latin typeface="Microsoft YaHei"/>
              </a:defRPr>
            </a:pPr>
            <a:r>
              <a:t>4 模块 + 1 跨模块 = 83 项功能要求 (FR)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 rot="20400000">
            <a:off x="6400800" y="4114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6000" b="1">
                <a:solidFill>
                  <a:srgbClr val="D9D9D9"/>
                </a:solidFill>
                <a:latin typeface="Arial"/>
              </a:defRPr>
            </a:pPr>
            <a:r>
              <a:t>ZDT Confidential A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3120" y="0"/>
            <a:ext cx="10058400" cy="100584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0" y="0"/>
            <a:ext cx="5303520" cy="100584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137160"/>
            <a:ext cx="9601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九、交付物總覽 + 下一步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0" y="45720"/>
            <a:ext cx="1554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808080"/>
                </a:solidFill>
                <a:latin typeface="Microsoft YaHei"/>
              </a:defRPr>
            </a:pPr>
            <a:r>
              <a:t>版本：v1.2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37160"/>
            <a:ext cx="914400" cy="7772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8600" y="164592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7A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9144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F3864"/>
                </a:solidFill>
                <a:latin typeface="Microsoft YaHei"/>
              </a:defRPr>
            </a:pPr>
            <a:r>
              <a:t>臻鼎科技集團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54864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F3864"/>
                </a:solidFill>
                <a:latin typeface="Arial"/>
              </a:defRPr>
            </a:pPr>
            <a:r>
              <a:t>Zhen Ding Tech.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1E3A8F"/>
                </a:solidFill>
                <a:latin typeface="Microsoft YaHei"/>
              </a:defRPr>
            </a:pPr>
            <a:r>
              <a:t>通用交付物（乙方應隨產品提供）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1645920"/>
            <a:ext cx="274320" cy="27432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1627632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62626"/>
                </a:solidFill>
                <a:latin typeface="Microsoft YaHei"/>
              </a:defRPr>
            </a:pPr>
            <a:r>
              <a:t>架構文檔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00400" y="162763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808080"/>
                </a:solidFill>
                <a:latin typeface="Microsoft YaHei"/>
              </a:defRPr>
            </a:pPr>
            <a:r>
              <a:t>含 4 模組 + 跨模块拓撲圖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2029968"/>
            <a:ext cx="274320" cy="27432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201168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62626"/>
                </a:solidFill>
                <a:latin typeface="Microsoft YaHei"/>
              </a:defRPr>
            </a:pPr>
            <a:r>
              <a:t>API 接口文檔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0400" y="20116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808080"/>
                </a:solidFill>
                <a:latin typeface="Microsoft YaHei"/>
              </a:defRPr>
            </a:pPr>
            <a:r>
              <a:t>OpenAPI / Swagger 或等價物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2414016"/>
            <a:ext cx="274320" cy="27432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2395728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62626"/>
                </a:solidFill>
                <a:latin typeface="Microsoft YaHei"/>
              </a:defRPr>
            </a:pPr>
            <a:r>
              <a:t>部署運維手冊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0400" y="2395728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808080"/>
                </a:solidFill>
                <a:latin typeface="Microsoft YaHei"/>
              </a:defRPr>
            </a:pPr>
            <a:r>
              <a:t>完整安裝/升級/備份流程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2798064"/>
            <a:ext cx="274320" cy="27432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2779776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62626"/>
                </a:solidFill>
                <a:latin typeface="Microsoft YaHei"/>
              </a:defRPr>
            </a:pPr>
            <a:r>
              <a:t>安全合規白皮書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00400" y="2779776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808080"/>
                </a:solidFill>
                <a:latin typeface="Microsoft YaHei"/>
              </a:defRPr>
            </a:pPr>
            <a:r>
              <a:t>DLP 規則 / 注入策略依據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" y="3182112"/>
            <a:ext cx="274320" cy="27432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" y="3163824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62626"/>
                </a:solidFill>
                <a:latin typeface="Microsoft YaHei"/>
              </a:defRPr>
            </a:pPr>
            <a:r>
              <a:t>用戶操作手冊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00400" y="3163824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808080"/>
                </a:solidFill>
                <a:latin typeface="Microsoft YaHei"/>
              </a:defRPr>
            </a:pPr>
            <a:r>
              <a:t>VDI / Browser / CSP / Gateway 各一份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7200" y="3566160"/>
            <a:ext cx="274320" cy="27432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22960" y="3547872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62626"/>
                </a:solidFill>
                <a:latin typeface="Microsoft YaHei"/>
              </a:defRPr>
            </a:pPr>
            <a:r>
              <a:t>故障排查手冊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200400" y="354787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808080"/>
                </a:solidFill>
                <a:latin typeface="Microsoft YaHei"/>
              </a:defRPr>
            </a:pPr>
            <a:r>
              <a:t>常見問題 + 排查流程圖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57200" y="3950208"/>
            <a:ext cx="274320" cy="27432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3931920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62626"/>
                </a:solidFill>
                <a:latin typeface="Microsoft YaHei"/>
              </a:defRPr>
            </a:pPr>
            <a:r>
              <a:t>產品滲透測試報告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00400" y="393192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808080"/>
                </a:solidFill>
                <a:latin typeface="Microsoft YaHei"/>
              </a:defRPr>
            </a:pPr>
            <a:r>
              <a:t>最近 12 個月內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 i="0">
                <a:solidFill>
                  <a:srgbClr val="C8102E"/>
                </a:solidFill>
                <a:latin typeface="Microsoft YaHei"/>
              </a:defRPr>
            </a:pPr>
            <a:r>
              <a:t>下一步行動（ZD 委員會）</a:t>
            </a:r>
          </a:p>
        </p:txBody>
      </p:sp>
      <p:sp>
        <p:nvSpPr>
          <p:cNvPr id="34" name="Oval 33"/>
          <p:cNvSpPr/>
          <p:nvPr/>
        </p:nvSpPr>
        <p:spPr>
          <a:xfrm>
            <a:off x="6400800" y="1719072"/>
            <a:ext cx="164592" cy="16459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675120" y="1627632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C8102E"/>
                </a:solidFill>
                <a:latin typeface="Microsoft YaHei"/>
              </a:defRPr>
            </a:pPr>
            <a:r>
              <a:t>v0.1 → v0.2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38160" y="1627632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確認 TBD 7 項：ATP/ATPS · 頂家 · 上傳方向 · 視訊關係 · 外部專線 · 雙閘次序 · Vibe 走法</a:t>
            </a:r>
          </a:p>
        </p:txBody>
      </p:sp>
      <p:sp>
        <p:nvSpPr>
          <p:cNvPr id="37" name="Oval 36"/>
          <p:cNvSpPr/>
          <p:nvPr/>
        </p:nvSpPr>
        <p:spPr>
          <a:xfrm>
            <a:off x="6400800" y="2103120"/>
            <a:ext cx="164592" cy="16459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675120" y="201168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C8102E"/>
                </a:solidFill>
                <a:latin typeface="Microsoft YaHei"/>
              </a:defRPr>
            </a:pPr>
            <a:r>
              <a:t>T+7 天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138160" y="2011680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PoC 測試項清單最終版（已合併至 33 項端點+傳輸 + 6 sheet）</a:t>
            </a:r>
          </a:p>
        </p:txBody>
      </p:sp>
      <p:sp>
        <p:nvSpPr>
          <p:cNvPr id="40" name="Oval 39"/>
          <p:cNvSpPr/>
          <p:nvPr/>
        </p:nvSpPr>
        <p:spPr>
          <a:xfrm>
            <a:off x="6400800" y="2487168"/>
            <a:ext cx="164592" cy="16459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675120" y="2395728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C8102E"/>
                </a:solidFill>
                <a:latin typeface="Microsoft YaHei"/>
              </a:defRPr>
            </a:pPr>
            <a:r>
              <a:t>T+14 天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138160" y="2395728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招標啟動 · 邀請乙方投標 · 提供 RFP v1.0</a:t>
            </a:r>
          </a:p>
        </p:txBody>
      </p:sp>
      <p:sp>
        <p:nvSpPr>
          <p:cNvPr id="43" name="Oval 42"/>
          <p:cNvSpPr/>
          <p:nvPr/>
        </p:nvSpPr>
        <p:spPr>
          <a:xfrm>
            <a:off x="6400800" y="2871216"/>
            <a:ext cx="164592" cy="16459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675120" y="2779776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C8102E"/>
                </a:solidFill>
                <a:latin typeface="Microsoft YaHei"/>
              </a:defRPr>
            </a:pPr>
            <a:r>
              <a:t>T+30 天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138160" y="2779776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PoC 實測 · 5 廠商橫評（TrustOne / 飛馳雲聯 / IPG / PA / 亞信）</a:t>
            </a:r>
          </a:p>
        </p:txBody>
      </p:sp>
      <p:sp>
        <p:nvSpPr>
          <p:cNvPr id="46" name="Oval 45"/>
          <p:cNvSpPr/>
          <p:nvPr/>
        </p:nvSpPr>
        <p:spPr>
          <a:xfrm>
            <a:off x="6400800" y="3255264"/>
            <a:ext cx="164592" cy="16459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675120" y="3163824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C8102E"/>
                </a:solidFill>
                <a:latin typeface="Microsoft YaHei"/>
              </a:defRPr>
            </a:pPr>
            <a:r>
              <a:t>T+45 天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138160" y="3163824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PoC 結果彙整 · 委員會決議 · 簽約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57200" y="5943600"/>
            <a:ext cx="11247120" cy="54864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457200" y="598932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Microsoft YaHei"/>
              </a:defRPr>
            </a:pPr>
            <a:r>
              <a:t>全文完 · 綠區專案 RFP v1.0 · 共 7 章 + 1 附錄 · 83 項功能要求（FR）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 rot="20400000">
            <a:off x="6400800" y="4114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6000" b="1">
                <a:solidFill>
                  <a:srgbClr val="D9D9D9"/>
                </a:solidFill>
                <a:latin typeface="Arial"/>
              </a:defRPr>
            </a:pPr>
            <a:r>
              <a:t>ZDT Confidential A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3120" y="0"/>
            <a:ext cx="10058400" cy="100584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0" y="0"/>
            <a:ext cx="5303520" cy="100584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137160"/>
            <a:ext cx="9601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一、背景說明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0" y="45720"/>
            <a:ext cx="1554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808080"/>
                </a:solidFill>
                <a:latin typeface="Microsoft YaHei"/>
              </a:defRPr>
            </a:pPr>
            <a:r>
              <a:t>版本：v1.2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37160"/>
            <a:ext cx="914400" cy="7772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8600" y="164592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7A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9144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F3864"/>
                </a:solidFill>
                <a:latin typeface="Microsoft YaHei"/>
              </a:defRPr>
            </a:pPr>
            <a:r>
              <a:t>臻鼎科技集團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54864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F3864"/>
                </a:solidFill>
                <a:latin typeface="Arial"/>
              </a:defRPr>
            </a:pPr>
            <a:r>
              <a:t>Zhen Ding Tech.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1280160"/>
            <a:ext cx="137160" cy="41148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123444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 i="0">
                <a:solidFill>
                  <a:srgbClr val="1F3864"/>
                </a:solidFill>
                <a:latin typeface="Microsoft YaHei"/>
              </a:defRPr>
            </a:pPr>
            <a:r>
              <a:t>背景說明</a:t>
            </a:r>
          </a:p>
        </p:txBody>
      </p:sp>
      <p:sp>
        <p:nvSpPr>
          <p:cNvPr id="13" name="Oval 12"/>
          <p:cNvSpPr/>
          <p:nvPr/>
        </p:nvSpPr>
        <p:spPr>
          <a:xfrm>
            <a:off x="685800" y="1856232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178308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262626"/>
                </a:solidFill>
                <a:latin typeface="Microsoft YaHei"/>
              </a:defRPr>
            </a:pPr>
            <a:r>
              <a:t>1. ZD 集團擬建設「綠區」—— 一個僅允許受控 AI 服務與企業管控桌面進入的安全工作區</a:t>
            </a:r>
          </a:p>
        </p:txBody>
      </p:sp>
      <p:sp>
        <p:nvSpPr>
          <p:cNvPr id="15" name="Oval 14"/>
          <p:cNvSpPr/>
          <p:nvPr/>
        </p:nvSpPr>
        <p:spPr>
          <a:xfrm>
            <a:off x="685800" y="2148840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207568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262626"/>
                </a:solidFill>
                <a:latin typeface="Microsoft YaHei"/>
              </a:defRPr>
            </a:pPr>
            <a:r>
              <a:t>2. 現狀：員工透過個人 AI 帳號（ChatGPT / Claude 等）處理公司資料，數據外洩風險高</a:t>
            </a:r>
          </a:p>
        </p:txBody>
      </p:sp>
      <p:sp>
        <p:nvSpPr>
          <p:cNvPr id="17" name="Oval 16"/>
          <p:cNvSpPr/>
          <p:nvPr/>
        </p:nvSpPr>
        <p:spPr>
          <a:xfrm>
            <a:off x="685800" y="2441448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2368296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262626"/>
                </a:solidFill>
                <a:latin typeface="Microsoft YaHei"/>
              </a:defRPr>
            </a:pPr>
            <a:r>
              <a:t>3. 挑戰：缺乏統一 AI 入口、敏感資料無法審計、AI 輸出無 DLP 防護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2971800"/>
            <a:ext cx="137160" cy="41148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29260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 i="0">
                <a:solidFill>
                  <a:srgbClr val="1F3864"/>
                </a:solidFill>
                <a:latin typeface="Microsoft YaHei"/>
              </a:defRPr>
            </a:pPr>
            <a:r>
              <a:t>目的</a:t>
            </a:r>
          </a:p>
        </p:txBody>
      </p:sp>
      <p:sp>
        <p:nvSpPr>
          <p:cNvPr id="21" name="Oval 20"/>
          <p:cNvSpPr/>
          <p:nvPr/>
        </p:nvSpPr>
        <p:spPr>
          <a:xfrm>
            <a:off x="685800" y="3547872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347472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262626"/>
                </a:solidFill>
                <a:latin typeface="Microsoft YaHei"/>
              </a:defRPr>
            </a:pPr>
            <a:r>
              <a:t>1. 建立綠區統一入口，杜絕個人帳號 / 未授權 AI 服務進入</a:t>
            </a:r>
          </a:p>
        </p:txBody>
      </p:sp>
      <p:sp>
        <p:nvSpPr>
          <p:cNvPr id="23" name="Oval 22"/>
          <p:cNvSpPr/>
          <p:nvPr/>
        </p:nvSpPr>
        <p:spPr>
          <a:xfrm>
            <a:off x="685800" y="3840480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4400" y="376732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262626"/>
                </a:solidFill>
                <a:latin typeface="Microsoft YaHei"/>
              </a:defRPr>
            </a:pPr>
            <a:r>
              <a:t>2. 提供完整的 DLP、ACL、審計日誌，滿足合規要求</a:t>
            </a:r>
          </a:p>
        </p:txBody>
      </p:sp>
      <p:sp>
        <p:nvSpPr>
          <p:cNvPr id="25" name="Oval 24"/>
          <p:cNvSpPr/>
          <p:nvPr/>
        </p:nvSpPr>
        <p:spPr>
          <a:xfrm>
            <a:off x="685800" y="4133088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400" y="4059936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262626"/>
                </a:solidFill>
                <a:latin typeface="Microsoft YaHei"/>
              </a:defRPr>
            </a:pPr>
            <a:r>
              <a:t>3. 支援開發者 Vibe Coding / Agent 編排，同時不犧牲安全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7200" y="4663440"/>
            <a:ext cx="137160" cy="41148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461772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 i="0">
                <a:solidFill>
                  <a:srgbClr val="1F3864"/>
                </a:solidFill>
                <a:latin typeface="Microsoft YaHei"/>
              </a:defRPr>
            </a:pPr>
            <a:r>
              <a:t>效益分析</a:t>
            </a:r>
          </a:p>
        </p:txBody>
      </p:sp>
      <p:sp>
        <p:nvSpPr>
          <p:cNvPr id="29" name="Oval 28"/>
          <p:cNvSpPr/>
          <p:nvPr/>
        </p:nvSpPr>
        <p:spPr>
          <a:xfrm>
            <a:off x="685800" y="5239512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14400" y="516636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262626"/>
                </a:solidFill>
                <a:latin typeface="Microsoft YaHei"/>
              </a:defRPr>
            </a:pPr>
            <a:r>
              <a:t>1. 降低數據外洩風險，提升甲方合規等級</a:t>
            </a:r>
          </a:p>
        </p:txBody>
      </p:sp>
      <p:sp>
        <p:nvSpPr>
          <p:cNvPr id="31" name="Oval 30"/>
          <p:cNvSpPr/>
          <p:nvPr/>
        </p:nvSpPr>
        <p:spPr>
          <a:xfrm>
            <a:off x="685800" y="5532120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14400" y="5458968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262626"/>
                </a:solidFill>
                <a:latin typeface="Microsoft YaHei"/>
              </a:defRPr>
            </a:pPr>
            <a:r>
              <a:t>2. 提升開發者 AI 生產力（多模型路由 + 統一接口）</a:t>
            </a:r>
          </a:p>
        </p:txBody>
      </p:sp>
      <p:sp>
        <p:nvSpPr>
          <p:cNvPr id="33" name="Oval 32"/>
          <p:cNvSpPr/>
          <p:nvPr/>
        </p:nvSpPr>
        <p:spPr>
          <a:xfrm>
            <a:off x="685800" y="5824728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14400" y="5751576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262626"/>
                </a:solidFill>
                <a:latin typeface="Microsoft YaHei"/>
              </a:defRPr>
            </a:pPr>
            <a:r>
              <a:t>3. 建立可審計、可追溯的 AI 使用記錄體系</a:t>
            </a:r>
          </a:p>
        </p:txBody>
      </p:sp>
      <p:sp>
        <p:nvSpPr>
          <p:cNvPr id="35" name="Oval 34"/>
          <p:cNvSpPr/>
          <p:nvPr/>
        </p:nvSpPr>
        <p:spPr>
          <a:xfrm>
            <a:off x="685800" y="6117336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4400" y="6044184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262626"/>
                </a:solidFill>
                <a:latin typeface="Microsoft YaHei"/>
              </a:defRPr>
            </a:pPr>
            <a:r>
              <a:t>4. 為後續 AI 治理（如 RBAC 模型控制）奠定基礎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 rot="20400000">
            <a:off x="6400800" y="4114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6000" b="1">
                <a:solidFill>
                  <a:srgbClr val="D9D9D9"/>
                </a:solidFill>
                <a:latin typeface="Arial"/>
              </a:defRPr>
            </a:pPr>
            <a:r>
              <a:t>ZDT Confidential A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3120" y="0"/>
            <a:ext cx="10058400" cy="100584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0" y="0"/>
            <a:ext cx="5303520" cy="100584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137160"/>
            <a:ext cx="9601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二、需求範圍（4 模組 + 1 跨模块）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0" y="45720"/>
            <a:ext cx="1554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808080"/>
                </a:solidFill>
                <a:latin typeface="Microsoft YaHei"/>
              </a:defRPr>
            </a:pPr>
            <a:r>
              <a:t>版本：v1.2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37160"/>
            <a:ext cx="914400" cy="7772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8600" y="164592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7A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9144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F3864"/>
                </a:solidFill>
                <a:latin typeface="Microsoft YaHei"/>
              </a:defRPr>
            </a:pPr>
            <a:r>
              <a:t>臻鼎科技集團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54864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F3864"/>
                </a:solidFill>
                <a:latin typeface="Arial"/>
              </a:defRPr>
            </a:pPr>
            <a:r>
              <a:t>Zhen Ding Tech.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1887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 i="0">
                <a:solidFill>
                  <a:srgbClr val="1F3864"/>
                </a:solidFill>
                <a:latin typeface="Microsoft YaHei"/>
              </a:defRPr>
            </a:pPr>
            <a:r>
              <a:t>綠區 4 大核心模組：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95147" y="1645920"/>
            <a:ext cx="2697480" cy="2560320"/>
          </a:xfrm>
          <a:prstGeom prst="roundRect">
            <a:avLst/>
          </a:prstGeom>
          <a:solidFill>
            <a:srgbClr val="F8FAFC"/>
          </a:solidFill>
          <a:ln w="1270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95147" y="1645920"/>
            <a:ext cx="2697480" cy="45720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5147" y="1691640"/>
            <a:ext cx="2697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FFFF"/>
                </a:solidFill>
                <a:latin typeface="Microsoft YaHei"/>
              </a:defRPr>
            </a:pPr>
            <a:r>
              <a:t>VDI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5147" y="2148840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1">
                <a:solidFill>
                  <a:srgbClr val="808080"/>
                </a:solidFill>
                <a:latin typeface="Microsoft YaHei"/>
              </a:defRPr>
            </a:pPr>
            <a:r>
              <a:t>虛擬桌面基礎設施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5147" y="2514600"/>
            <a:ext cx="2697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 i="0">
                <a:solidFill>
                  <a:srgbClr val="C8102E"/>
                </a:solidFill>
                <a:latin typeface="Microsoft YaHei"/>
              </a:defRPr>
            </a:pPr>
            <a:r>
              <a:t>13 項 FR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2307" y="3200400"/>
            <a:ext cx="2423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剪貼簿隔離 · 螢幕浮水印 · 檔案審核 · 桌面持久化 · 視訊音訊雙向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29787" y="1645920"/>
            <a:ext cx="2697480" cy="2560320"/>
          </a:xfrm>
          <a:prstGeom prst="roundRect">
            <a:avLst/>
          </a:prstGeom>
          <a:solidFill>
            <a:srgbClr val="F8FAFC"/>
          </a:solidFill>
          <a:ln w="1270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329787" y="1645920"/>
            <a:ext cx="2697480" cy="45720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329787" y="1691640"/>
            <a:ext cx="2697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FFFF"/>
                </a:solidFill>
                <a:latin typeface="Microsoft YaHei"/>
              </a:defRPr>
            </a:pPr>
            <a:r>
              <a:t>LLM Gateway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29787" y="2148840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1">
                <a:solidFill>
                  <a:srgbClr val="808080"/>
                </a:solidFill>
                <a:latin typeface="Microsoft YaHei"/>
              </a:defRPr>
            </a:pPr>
            <a:r>
              <a:t>AI 統一網關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29787" y="2514600"/>
            <a:ext cx="2697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 i="0">
                <a:solidFill>
                  <a:srgbClr val="C8102E"/>
                </a:solidFill>
                <a:latin typeface="Microsoft YaHei"/>
              </a:defRPr>
            </a:pPr>
            <a:r>
              <a:t>22 項 FR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66947" y="3200400"/>
            <a:ext cx="2423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模型路由 · 跨平台調用 · Prompt 注入防禦 · DLP · ACL · 日誌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64427" y="1645920"/>
            <a:ext cx="2697480" cy="2560320"/>
          </a:xfrm>
          <a:prstGeom prst="roundRect">
            <a:avLst/>
          </a:prstGeom>
          <a:solidFill>
            <a:srgbClr val="F8FAFC"/>
          </a:solidFill>
          <a:ln w="1270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164427" y="1645920"/>
            <a:ext cx="2697480" cy="45720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164427" y="1691640"/>
            <a:ext cx="2697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FFFF"/>
                </a:solidFill>
                <a:latin typeface="Microsoft YaHei"/>
              </a:defRPr>
            </a:pPr>
            <a:r>
              <a:t>CSP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64427" y="2148840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1">
                <a:solidFill>
                  <a:srgbClr val="808080"/>
                </a:solidFill>
                <a:latin typeface="Microsoft YaHei"/>
              </a:defRPr>
            </a:pPr>
            <a:r>
              <a:t>Cloud Service Platform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64427" y="2514600"/>
            <a:ext cx="2697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 i="0">
                <a:solidFill>
                  <a:srgbClr val="C8102E"/>
                </a:solidFill>
                <a:latin typeface="Microsoft YaHei"/>
              </a:defRPr>
            </a:pPr>
            <a:r>
              <a:t>18 項 FR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01587" y="3200400"/>
            <a:ext cx="2423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AI 網站 SSO · 個人帳號屏蔽 · 聊天隔離 · 統一 base_url · 配額限流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999067" y="1645920"/>
            <a:ext cx="2697480" cy="2560320"/>
          </a:xfrm>
          <a:prstGeom prst="roundRect">
            <a:avLst/>
          </a:prstGeom>
          <a:solidFill>
            <a:srgbClr val="F8FAFC"/>
          </a:solidFill>
          <a:ln w="1270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999067" y="1645920"/>
            <a:ext cx="2697480" cy="45720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999067" y="1691640"/>
            <a:ext cx="2697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FFFF"/>
                </a:solidFill>
                <a:latin typeface="Microsoft YaHei"/>
              </a:defRPr>
            </a:pPr>
            <a:r>
              <a:t>AI Browser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99067" y="2148840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1">
                <a:solidFill>
                  <a:srgbClr val="808080"/>
                </a:solidFill>
                <a:latin typeface="Microsoft YaHei"/>
              </a:defRPr>
            </a:pPr>
            <a:r>
              <a:t>企業管控瀏覽器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99067" y="2514600"/>
            <a:ext cx="2697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 i="0">
                <a:solidFill>
                  <a:srgbClr val="C8102E"/>
                </a:solidFill>
                <a:latin typeface="Microsoft YaHei"/>
              </a:defRPr>
            </a:pPr>
            <a:r>
              <a:t>20 項 FR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36227" y="3200400"/>
            <a:ext cx="2423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網址白名單 · 書簽預設 · DLP · 自動登入 · 防繞過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57200" y="4434840"/>
            <a:ext cx="11247120" cy="914400"/>
          </a:xfrm>
          <a:prstGeom prst="roundRect">
            <a:avLst/>
          </a:prstGeom>
          <a:solidFill>
            <a:srgbClr val="EAEFF7"/>
          </a:solidFill>
          <a:ln w="1270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0080" y="45262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 i="0">
                <a:solidFill>
                  <a:srgbClr val="1E3A8F"/>
                </a:solidFill>
                <a:latin typeface="Microsoft YaHei"/>
              </a:defRPr>
            </a:pPr>
            <a:r>
              <a:t>跨模块串接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" y="489204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0">
                <a:solidFill>
                  <a:srgbClr val="262626"/>
                </a:solidFill>
                <a:latin typeface="Microsoft YaHei"/>
              </a:defRPr>
            </a:pPr>
            <a:r>
              <a:t>10 項 FR — VDI → AI Browser → CSP → LLM Gateway → 外部 CSP/Meeting Server 全鏈路驗證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286000" y="5760720"/>
            <a:ext cx="7589520" cy="50292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2286000" y="5806440"/>
            <a:ext cx="7589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 i="0">
                <a:solidFill>
                  <a:srgbClr val="FFFFFF"/>
                </a:solidFill>
                <a:latin typeface="Microsoft YaHei"/>
              </a:defRPr>
            </a:pPr>
            <a:r>
              <a:t>合計 83 項功能要求（FR）覆蓋完整綠區方案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 rot="20400000">
            <a:off x="6400800" y="4114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6000" b="1">
                <a:solidFill>
                  <a:srgbClr val="D9D9D9"/>
                </a:solidFill>
                <a:latin typeface="Arial"/>
              </a:defRPr>
            </a:pPr>
            <a:r>
              <a:t>ZDT Confidential A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3120" y="0"/>
            <a:ext cx="10058400" cy="100584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0" y="0"/>
            <a:ext cx="5303520" cy="100584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137160"/>
            <a:ext cx="9601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三、綠區系統架構圖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0" y="45720"/>
            <a:ext cx="1554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808080"/>
                </a:solidFill>
                <a:latin typeface="Microsoft YaHei"/>
              </a:defRPr>
            </a:pPr>
            <a:r>
              <a:t>版本：v1.2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37160"/>
            <a:ext cx="914400" cy="7772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8600" y="164592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7A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9144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F3864"/>
                </a:solidFill>
                <a:latin typeface="Microsoft YaHei"/>
              </a:defRPr>
            </a:pPr>
            <a:r>
              <a:t>臻鼎科技集團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54864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F3864"/>
                </a:solidFill>
                <a:latin typeface="Arial"/>
              </a:defRPr>
            </a:pPr>
            <a:r>
              <a:t>Zhen Ding Tech.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371600" y="1188720"/>
            <a:ext cx="4114800" cy="822960"/>
          </a:xfrm>
          <a:prstGeom prst="roundRect">
            <a:avLst/>
          </a:prstGeom>
          <a:solidFill>
            <a:srgbClr val="ECFDF5"/>
          </a:solidFill>
          <a:ln w="1905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71600" y="128016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 i="0">
                <a:solidFill>
                  <a:srgbClr val="10B981"/>
                </a:solidFill>
                <a:latin typeface="Microsoft YaHei"/>
              </a:defRPr>
            </a:pPr>
            <a:r>
              <a:t>已審核 CSP / 模型廠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1600200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OpenAI · DeepSeek · Anthropic · AvaryGPT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75120" y="1188720"/>
            <a:ext cx="4114800" cy="822960"/>
          </a:xfrm>
          <a:prstGeom prst="roundRect">
            <a:avLst/>
          </a:prstGeom>
          <a:solidFill>
            <a:srgbClr val="FEF3C7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75120" y="1280160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 i="0">
                <a:solidFill>
                  <a:srgbClr val="F59E0B"/>
                </a:solidFill>
                <a:latin typeface="Microsoft YaHei"/>
              </a:defRPr>
            </a:pPr>
            <a:r>
              <a:t>已審核 Meeting Server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75120" y="1600200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甲方 ATP / ATPS [TBD] · 其他 ❌ 阻斷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5760" y="2194560"/>
            <a:ext cx="11430000" cy="2468880"/>
          </a:xfrm>
          <a:prstGeom prst="roundRect">
            <a:avLst/>
          </a:prstGeom>
          <a:solidFill>
            <a:srgbClr val="F0F4FB"/>
          </a:solidFill>
          <a:ln w="2540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224028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1E3A8F"/>
                </a:solidFill>
                <a:latin typeface="Microsoft YaHei"/>
              </a:defRPr>
            </a:pPr>
            <a:r>
              <a:t>綠區邊界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95147" y="2651760"/>
            <a:ext cx="2697480" cy="1828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B8D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95147" y="2651760"/>
            <a:ext cx="2697480" cy="41148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95147" y="2697480"/>
            <a:ext cx="2697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 i="0">
                <a:solidFill>
                  <a:srgbClr val="FFFFFF"/>
                </a:solidFill>
                <a:latin typeface="Microsoft YaHei"/>
              </a:defRPr>
            </a:pPr>
            <a:r>
              <a:t>LLM Gateway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6587" y="3154680"/>
            <a:ext cx="2514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統一入口/中轉站</a:t>
            </a:r>
            <a:br/>
            <a:r>
              <a:t>開發者模型路由</a:t>
            </a:r>
            <a:br/>
            <a:r>
              <a:t>Meeting 導線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329787" y="2651760"/>
            <a:ext cx="2697480" cy="1828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6B6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3329787" y="2651760"/>
            <a:ext cx="2697480" cy="41148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329787" y="2697480"/>
            <a:ext cx="2697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 i="0">
                <a:solidFill>
                  <a:srgbClr val="FFFFFF"/>
                </a:solidFill>
                <a:latin typeface="Microsoft YaHei"/>
              </a:defRPr>
            </a:pPr>
            <a:r>
              <a:t>Web Proxy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21227" y="3154680"/>
            <a:ext cx="2514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URL 白名單</a:t>
            </a:r>
            <a:br/>
            <a:r>
              <a:t>CSP 域名過濾</a:t>
            </a:r>
            <a:br/>
            <a:r>
              <a:t>流量方向控制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164427" y="2651760"/>
            <a:ext cx="2697480" cy="1828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6B6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164427" y="2651760"/>
            <a:ext cx="2697480" cy="41148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164427" y="2697480"/>
            <a:ext cx="2697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 i="0">
                <a:solidFill>
                  <a:srgbClr val="FFFFFF"/>
                </a:solidFill>
                <a:latin typeface="Microsoft YaHei"/>
              </a:defRPr>
            </a:pPr>
            <a:r>
              <a:t>企業瀏覽器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55867" y="3154680"/>
            <a:ext cx="2514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DLP 防洩</a:t>
            </a:r>
            <a:br/>
            <a:r>
              <a:t>上傳/下載攔截</a:t>
            </a:r>
            <a:br/>
            <a:r>
              <a:t>複製貼上控制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999067" y="2651760"/>
            <a:ext cx="2697480" cy="1828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C48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999067" y="2651760"/>
            <a:ext cx="2697480" cy="411480"/>
          </a:xfrm>
          <a:prstGeom prst="rect">
            <a:avLst/>
          </a:prstGeom>
          <a:solidFill>
            <a:srgbClr val="EC48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999067" y="2697480"/>
            <a:ext cx="2697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 i="0">
                <a:solidFill>
                  <a:srgbClr val="FFFFFF"/>
                </a:solidFill>
                <a:latin typeface="Microsoft YaHei"/>
              </a:defRPr>
            </a:pPr>
            <a:r>
              <a:t>檔案審核通道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90507" y="3154680"/>
            <a:ext cx="2514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VDI 配套</a:t>
            </a:r>
            <a:br/>
            <a:r>
              <a:t>頂家/TBD 或 OA 審核</a:t>
            </a:r>
            <a:br/>
            <a:r>
              <a:t>主管雙向通知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57200" y="4800600"/>
            <a:ext cx="11247120" cy="640080"/>
          </a:xfrm>
          <a:prstGeom prst="roundRect">
            <a:avLst/>
          </a:prstGeom>
          <a:solidFill>
            <a:srgbClr val="DCFCE7"/>
          </a:solidFill>
          <a:ln w="19050">
            <a:solidFill>
              <a:srgbClr val="22C5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57200" y="4846320"/>
            <a:ext cx="11247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22C55E"/>
                </a:solidFill>
                <a:latin typeface="Microsoft YaHei"/>
              </a:defRPr>
            </a:pPr>
            <a:r>
              <a:t>VDI Server (綠區內核)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57200" y="5120640"/>
            <a:ext cx="11247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按身份派發桌面（員工 / 開發者 / 外部訪客） · 音視訊雙向支援 · 檔案上傳走審核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72287" y="5623560"/>
            <a:ext cx="365760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8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72287" y="566928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1F3864"/>
                </a:solidFill>
                <a:latin typeface="Microsoft YaHei"/>
              </a:defRPr>
            </a:pPr>
            <a:r>
              <a:t>① 一般使用者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72287" y="5916168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員工桌面 · AI Chat · 走雙閘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267047" y="5623560"/>
            <a:ext cx="365760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8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267047" y="566928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1F3864"/>
                </a:solidFill>
                <a:latin typeface="Microsoft YaHei"/>
              </a:defRPr>
            </a:pPr>
            <a:r>
              <a:t>② 開發者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267047" y="5916168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Vibe Coding · Agent 編排 · 走 Gateway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061807" y="5623560"/>
            <a:ext cx="365760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8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061807" y="566928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1F3864"/>
                </a:solidFill>
                <a:latin typeface="Microsoft YaHei"/>
              </a:defRPr>
            </a:pPr>
            <a:r>
              <a:t>③ 特殊使用者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061807" y="5916168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外部訪客桌面 · Meeting 視訊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7200" y="6263640"/>
            <a:ext cx="11247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 i="1">
                <a:solidFill>
                  <a:srgbClr val="808080"/>
                </a:solidFill>
                <a:latin typeface="Microsoft YaHei"/>
              </a:defRPr>
            </a:pPr>
            <a:r>
              <a:t>圖例：綠色=已審核 CSP / 橘色=Meeting Server / 藍色=LLM Gateway / 青色=雙閘 / 粉=檔案審核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 rot="20400000">
            <a:off x="6400800" y="4114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6000" b="1">
                <a:solidFill>
                  <a:srgbClr val="D9D9D9"/>
                </a:solidFill>
                <a:latin typeface="Arial"/>
              </a:defRPr>
            </a:pPr>
            <a:r>
              <a:t>ZDT Confidential A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3120" y="0"/>
            <a:ext cx="10058400" cy="100584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0" y="0"/>
            <a:ext cx="5303520" cy="100584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137160"/>
            <a:ext cx="9601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四、VDI 需求（13 項 FR）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0" y="45720"/>
            <a:ext cx="1554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808080"/>
                </a:solidFill>
                <a:latin typeface="Microsoft YaHei"/>
              </a:defRPr>
            </a:pPr>
            <a:r>
              <a:t>版本：v1.2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37160"/>
            <a:ext cx="914400" cy="7772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8600" y="164592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7A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9144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F3864"/>
                </a:solidFill>
                <a:latin typeface="Microsoft YaHei"/>
              </a:defRPr>
            </a:pPr>
            <a:r>
              <a:t>臻鼎科技集團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54864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F3864"/>
                </a:solidFill>
                <a:latin typeface="Arial"/>
              </a:defRPr>
            </a:pPr>
            <a:r>
              <a:t>Zhen Ding Tech.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1887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1">
                <a:solidFill>
                  <a:srgbClr val="808080"/>
                </a:solidFill>
                <a:latin typeface="Microsoft YaHei"/>
              </a:defRPr>
            </a:pPr>
            <a:r>
              <a:t>VDI = 虛擬桌面基礎設施，承載員工 / 開發者 / 外部訪客的桌面環境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6567" y="1691640"/>
            <a:ext cx="219456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6567" y="1691640"/>
            <a:ext cx="2194560" cy="45720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6567" y="1764792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Microsoft YaHei"/>
              </a:defRPr>
            </a:pPr>
            <a:r>
              <a:t>剪貼簿管控</a:t>
            </a:r>
          </a:p>
        </p:txBody>
      </p:sp>
      <p:sp>
        <p:nvSpPr>
          <p:cNvPr id="15" name="Oval 14"/>
          <p:cNvSpPr/>
          <p:nvPr/>
        </p:nvSpPr>
        <p:spPr>
          <a:xfrm>
            <a:off x="563727" y="2377440"/>
            <a:ext cx="91440" cy="91440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6607" y="228600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VDI→本地 阻斷</a:t>
            </a:r>
          </a:p>
        </p:txBody>
      </p:sp>
      <p:sp>
        <p:nvSpPr>
          <p:cNvPr id="17" name="Oval 16"/>
          <p:cNvSpPr/>
          <p:nvPr/>
        </p:nvSpPr>
        <p:spPr>
          <a:xfrm>
            <a:off x="563727" y="2926080"/>
            <a:ext cx="91440" cy="91440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6607" y="283464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本地→VDI 允許</a:t>
            </a:r>
          </a:p>
        </p:txBody>
      </p:sp>
      <p:sp>
        <p:nvSpPr>
          <p:cNvPr id="19" name="Oval 18"/>
          <p:cNvSpPr/>
          <p:nvPr/>
        </p:nvSpPr>
        <p:spPr>
          <a:xfrm>
            <a:off x="563727" y="3474720"/>
            <a:ext cx="91440" cy="91440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6607" y="338328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螢幕浮水印含使用者/IP/時間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712567" y="1691640"/>
            <a:ext cx="219456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2712567" y="1691640"/>
            <a:ext cx="2194560" cy="4572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712567" y="1764792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Microsoft YaHei"/>
              </a:defRPr>
            </a:pPr>
            <a:r>
              <a:t>檔案審核（串接頂家/OA）</a:t>
            </a:r>
          </a:p>
        </p:txBody>
      </p:sp>
      <p:sp>
        <p:nvSpPr>
          <p:cNvPr id="24" name="Oval 23"/>
          <p:cNvSpPr/>
          <p:nvPr/>
        </p:nvSpPr>
        <p:spPr>
          <a:xfrm>
            <a:off x="2849727" y="2377440"/>
            <a:ext cx="91440" cy="91440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032607" y="228600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拖入觸發彈窗</a:t>
            </a:r>
          </a:p>
        </p:txBody>
      </p:sp>
      <p:sp>
        <p:nvSpPr>
          <p:cNvPr id="26" name="Oval 25"/>
          <p:cNvSpPr/>
          <p:nvPr/>
        </p:nvSpPr>
        <p:spPr>
          <a:xfrm>
            <a:off x="2849727" y="2926080"/>
            <a:ext cx="91440" cy="91440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032607" y="283464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主管收到帶附件通知</a:t>
            </a:r>
          </a:p>
        </p:txBody>
      </p:sp>
      <p:sp>
        <p:nvSpPr>
          <p:cNvPr id="28" name="Oval 27"/>
          <p:cNvSpPr/>
          <p:nvPr/>
        </p:nvSpPr>
        <p:spPr>
          <a:xfrm>
            <a:off x="2849727" y="3474720"/>
            <a:ext cx="91440" cy="91440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032607" y="338328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通過/駁回雙向反饋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998567" y="1691640"/>
            <a:ext cx="219456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EA0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4998567" y="1691640"/>
            <a:ext cx="2194560" cy="457200"/>
          </a:xfrm>
          <a:prstGeom prst="rect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998567" y="1764792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Microsoft YaHei"/>
              </a:defRPr>
            </a:pPr>
            <a:r>
              <a:t>用戶組與桌面</a:t>
            </a:r>
          </a:p>
        </p:txBody>
      </p:sp>
      <p:sp>
        <p:nvSpPr>
          <p:cNvPr id="33" name="Oval 32"/>
          <p:cNvSpPr/>
          <p:nvPr/>
        </p:nvSpPr>
        <p:spPr>
          <a:xfrm>
            <a:off x="5135727" y="2377440"/>
            <a:ext cx="91440" cy="91440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318607" y="228600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3 用戶組 × 3 桌面</a:t>
            </a:r>
          </a:p>
        </p:txBody>
      </p:sp>
      <p:sp>
        <p:nvSpPr>
          <p:cNvPr id="35" name="Oval 34"/>
          <p:cNvSpPr/>
          <p:nvPr/>
        </p:nvSpPr>
        <p:spPr>
          <a:xfrm>
            <a:off x="5135727" y="2926080"/>
            <a:ext cx="91440" cy="91440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318607" y="283464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員工無管理員權限</a:t>
            </a:r>
          </a:p>
        </p:txBody>
      </p:sp>
      <p:sp>
        <p:nvSpPr>
          <p:cNvPr id="37" name="Oval 36"/>
          <p:cNvSpPr/>
          <p:nvPr/>
        </p:nvSpPr>
        <p:spPr>
          <a:xfrm>
            <a:off x="5135727" y="3474720"/>
            <a:ext cx="91440" cy="91440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318607" y="338328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訪客退出即重置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284567" y="1691640"/>
            <a:ext cx="219456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7284567" y="1691640"/>
            <a:ext cx="2194560" cy="4572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284567" y="1764792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Microsoft YaHei"/>
              </a:defRPr>
            </a:pPr>
            <a:r>
              <a:t>桌面持久化</a:t>
            </a:r>
          </a:p>
        </p:txBody>
      </p:sp>
      <p:sp>
        <p:nvSpPr>
          <p:cNvPr id="42" name="Oval 41"/>
          <p:cNvSpPr/>
          <p:nvPr/>
        </p:nvSpPr>
        <p:spPr>
          <a:xfrm>
            <a:off x="7421727" y="2377440"/>
            <a:ext cx="91440" cy="9144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604607" y="228600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員工檔案可保存</a:t>
            </a:r>
          </a:p>
        </p:txBody>
      </p:sp>
      <p:sp>
        <p:nvSpPr>
          <p:cNvPr id="44" name="Oval 43"/>
          <p:cNvSpPr/>
          <p:nvPr/>
        </p:nvSpPr>
        <p:spPr>
          <a:xfrm>
            <a:off x="7421727" y="2926080"/>
            <a:ext cx="91440" cy="9144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604607" y="283464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重連資料保留</a:t>
            </a:r>
          </a:p>
        </p:txBody>
      </p:sp>
      <p:sp>
        <p:nvSpPr>
          <p:cNvPr id="46" name="Oval 45"/>
          <p:cNvSpPr/>
          <p:nvPr/>
        </p:nvSpPr>
        <p:spPr>
          <a:xfrm>
            <a:off x="7421727" y="3474720"/>
            <a:ext cx="91440" cy="9144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7604607" y="338328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工作階段保持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9570567" y="1691640"/>
            <a:ext cx="219456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9570567" y="1691640"/>
            <a:ext cx="2194560" cy="4572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9570567" y="1764792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Microsoft YaHei"/>
              </a:defRPr>
            </a:pPr>
            <a:r>
              <a:t>Meeting 音視訊</a:t>
            </a:r>
          </a:p>
        </p:txBody>
      </p:sp>
      <p:sp>
        <p:nvSpPr>
          <p:cNvPr id="51" name="Oval 50"/>
          <p:cNvSpPr/>
          <p:nvPr/>
        </p:nvSpPr>
        <p:spPr>
          <a:xfrm>
            <a:off x="9707727" y="2377440"/>
            <a:ext cx="91440" cy="9144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9890607" y="228600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視訊雙向</a:t>
            </a:r>
          </a:p>
        </p:txBody>
      </p:sp>
      <p:sp>
        <p:nvSpPr>
          <p:cNvPr id="53" name="Oval 52"/>
          <p:cNvSpPr/>
          <p:nvPr/>
        </p:nvSpPr>
        <p:spPr>
          <a:xfrm>
            <a:off x="9707727" y="2926080"/>
            <a:ext cx="91440" cy="9144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9890607" y="283464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音訊雙向（語音新增）</a:t>
            </a:r>
          </a:p>
        </p:txBody>
      </p:sp>
      <p:sp>
        <p:nvSpPr>
          <p:cNvPr id="55" name="Oval 54"/>
          <p:cNvSpPr/>
          <p:nvPr/>
        </p:nvSpPr>
        <p:spPr>
          <a:xfrm>
            <a:off x="9707727" y="3474720"/>
            <a:ext cx="91440" cy="9144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9890607" y="338328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262626"/>
                </a:solidFill>
                <a:latin typeface="Microsoft YaHei"/>
              </a:defRPr>
            </a:pPr>
            <a:r>
              <a:t>螢幕共享可用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57200" y="566928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 i="0">
                <a:solidFill>
                  <a:srgbClr val="1E3A8F"/>
                </a:solidFill>
                <a:latin typeface="Microsoft YaHei"/>
              </a:defRPr>
            </a:pPr>
            <a:r>
              <a:t>VDI 模組共 13 項 FR（必要項），含 1 項語音新增（音訊傳輸）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57200" y="608076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1">
                <a:solidFill>
                  <a:srgbClr val="808080"/>
                </a:solidFill>
                <a:latin typeface="Microsoft YaHei"/>
              </a:defRPr>
            </a:pPr>
            <a:r>
              <a:t>關鍵驗證：水印含三要素 · 剪貼簿單向 · 檔案審核帶附件通知 · 桌面權限嚴格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 rot="20400000">
            <a:off x="6400800" y="4114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6000" b="1">
                <a:solidFill>
                  <a:srgbClr val="D9D9D9"/>
                </a:solidFill>
                <a:latin typeface="Arial"/>
              </a:defRPr>
            </a:pPr>
            <a:r>
              <a:t>ZDT Confidential A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3120" y="0"/>
            <a:ext cx="10058400" cy="100584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0" y="0"/>
            <a:ext cx="5303520" cy="100584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137160"/>
            <a:ext cx="9601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五、LLM Gateway 需求（22 項 FR）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0" y="45720"/>
            <a:ext cx="1554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808080"/>
                </a:solidFill>
                <a:latin typeface="Microsoft YaHei"/>
              </a:defRPr>
            </a:pPr>
            <a:r>
              <a:t>版本：v1.2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37160"/>
            <a:ext cx="914400" cy="7772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8600" y="164592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7A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9144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F3864"/>
                </a:solidFill>
                <a:latin typeface="Microsoft YaHei"/>
              </a:defRPr>
            </a:pPr>
            <a:r>
              <a:t>臻鼎科技集團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54864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F3864"/>
                </a:solidFill>
                <a:latin typeface="Arial"/>
              </a:defRPr>
            </a:pPr>
            <a:r>
              <a:t>Zhen Ding Tech.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1887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1">
                <a:solidFill>
                  <a:srgbClr val="808080"/>
                </a:solidFill>
                <a:latin typeface="Microsoft YaHei"/>
              </a:defRPr>
            </a:pPr>
            <a:r>
              <a:t>LLM Gateway = AI 統一入口，提供模型路由 / DLP / ACL / 日誌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52247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52247" y="1691640"/>
            <a:ext cx="1920240" cy="41148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52247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模型路由</a:t>
            </a:r>
          </a:p>
        </p:txBody>
      </p:sp>
      <p:sp>
        <p:nvSpPr>
          <p:cNvPr id="15" name="Oval 14"/>
          <p:cNvSpPr/>
          <p:nvPr/>
        </p:nvSpPr>
        <p:spPr>
          <a:xfrm>
            <a:off x="243687" y="2267712"/>
            <a:ext cx="73152" cy="73152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80847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雲/地端自由切換</a:t>
            </a:r>
          </a:p>
        </p:txBody>
      </p:sp>
      <p:sp>
        <p:nvSpPr>
          <p:cNvPr id="17" name="Oval 16"/>
          <p:cNvSpPr/>
          <p:nvPr/>
        </p:nvSpPr>
        <p:spPr>
          <a:xfrm>
            <a:off x="243687" y="2724912"/>
            <a:ext cx="73152" cy="73152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80847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model 參數路由</a:t>
            </a:r>
          </a:p>
        </p:txBody>
      </p:sp>
      <p:sp>
        <p:nvSpPr>
          <p:cNvPr id="19" name="Oval 18"/>
          <p:cNvSpPr/>
          <p:nvPr/>
        </p:nvSpPr>
        <p:spPr>
          <a:xfrm>
            <a:off x="243687" y="3182112"/>
            <a:ext cx="73152" cy="73152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0847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自動路由備援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145639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B8D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2145639" y="1691640"/>
            <a:ext cx="1920240" cy="41148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145639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跨平台調用</a:t>
            </a:r>
          </a:p>
        </p:txBody>
      </p:sp>
      <p:sp>
        <p:nvSpPr>
          <p:cNvPr id="24" name="Oval 23"/>
          <p:cNvSpPr/>
          <p:nvPr/>
        </p:nvSpPr>
        <p:spPr>
          <a:xfrm>
            <a:off x="2237079" y="2267712"/>
            <a:ext cx="73152" cy="73152"/>
          </a:xfrm>
          <a:prstGeom prst="ellipse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374239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瀏覽器 Chat UI</a:t>
            </a:r>
          </a:p>
        </p:txBody>
      </p:sp>
      <p:sp>
        <p:nvSpPr>
          <p:cNvPr id="26" name="Oval 25"/>
          <p:cNvSpPr/>
          <p:nvPr/>
        </p:nvSpPr>
        <p:spPr>
          <a:xfrm>
            <a:off x="2237079" y="2724912"/>
            <a:ext cx="73152" cy="73152"/>
          </a:xfrm>
          <a:prstGeom prst="ellipse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374239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Vibe Coding (VS Code)</a:t>
            </a:r>
          </a:p>
        </p:txBody>
      </p:sp>
      <p:sp>
        <p:nvSpPr>
          <p:cNvPr id="28" name="Oval 27"/>
          <p:cNvSpPr/>
          <p:nvPr/>
        </p:nvSpPr>
        <p:spPr>
          <a:xfrm>
            <a:off x="2237079" y="3182112"/>
            <a:ext cx="73152" cy="73152"/>
          </a:xfrm>
          <a:prstGeom prst="ellipse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374239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Agent / MCP 調用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139031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4139031" y="1691640"/>
            <a:ext cx="1920240" cy="41148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139031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Prompt 注入防禦</a:t>
            </a:r>
          </a:p>
        </p:txBody>
      </p:sp>
      <p:sp>
        <p:nvSpPr>
          <p:cNvPr id="33" name="Oval 32"/>
          <p:cNvSpPr/>
          <p:nvPr/>
        </p:nvSpPr>
        <p:spPr>
          <a:xfrm>
            <a:off x="4230471" y="2267712"/>
            <a:ext cx="73152" cy="7315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367631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直接越獄攔截</a:t>
            </a:r>
          </a:p>
        </p:txBody>
      </p:sp>
      <p:sp>
        <p:nvSpPr>
          <p:cNvPr id="35" name="Oval 34"/>
          <p:cNvSpPr/>
          <p:nvPr/>
        </p:nvSpPr>
        <p:spPr>
          <a:xfrm>
            <a:off x="4230471" y="2724912"/>
            <a:ext cx="73152" cy="7315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367631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Base64 編碼識別</a:t>
            </a:r>
          </a:p>
        </p:txBody>
      </p:sp>
      <p:sp>
        <p:nvSpPr>
          <p:cNvPr id="37" name="Oval 36"/>
          <p:cNvSpPr/>
          <p:nvPr/>
        </p:nvSpPr>
        <p:spPr>
          <a:xfrm>
            <a:off x="4230471" y="3182112"/>
            <a:ext cx="73152" cy="7315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367631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多輪漸進標記</a:t>
            </a:r>
          </a:p>
        </p:txBody>
      </p:sp>
      <p:sp>
        <p:nvSpPr>
          <p:cNvPr id="39" name="Oval 38"/>
          <p:cNvSpPr/>
          <p:nvPr/>
        </p:nvSpPr>
        <p:spPr>
          <a:xfrm>
            <a:off x="4230471" y="3639312"/>
            <a:ext cx="73152" cy="7315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367631" y="35661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Agent 間接注入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132423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6132423" y="1691640"/>
            <a:ext cx="1920240" cy="4114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132423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DLP（雙側）</a:t>
            </a:r>
          </a:p>
        </p:txBody>
      </p:sp>
      <p:sp>
        <p:nvSpPr>
          <p:cNvPr id="44" name="Oval 43"/>
          <p:cNvSpPr/>
          <p:nvPr/>
        </p:nvSpPr>
        <p:spPr>
          <a:xfrm>
            <a:off x="6223863" y="2267712"/>
            <a:ext cx="73152" cy="7315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361023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輸入側 PII 遮罩</a:t>
            </a:r>
          </a:p>
        </p:txBody>
      </p:sp>
      <p:sp>
        <p:nvSpPr>
          <p:cNvPr id="46" name="Oval 45"/>
          <p:cNvSpPr/>
          <p:nvPr/>
        </p:nvSpPr>
        <p:spPr>
          <a:xfrm>
            <a:off x="6223863" y="2724912"/>
            <a:ext cx="73152" cy="7315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61023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輸出側敏感詞過濾</a:t>
            </a:r>
          </a:p>
        </p:txBody>
      </p:sp>
      <p:sp>
        <p:nvSpPr>
          <p:cNvPr id="48" name="Oval 47"/>
          <p:cNvSpPr/>
          <p:nvPr/>
        </p:nvSpPr>
        <p:spPr>
          <a:xfrm>
            <a:off x="6223863" y="3182112"/>
            <a:ext cx="73152" cy="7315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61023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企業機密檢測</a:t>
            </a:r>
          </a:p>
        </p:txBody>
      </p:sp>
      <p:sp>
        <p:nvSpPr>
          <p:cNvPr id="50" name="Oval 49"/>
          <p:cNvSpPr/>
          <p:nvPr/>
        </p:nvSpPr>
        <p:spPr>
          <a:xfrm>
            <a:off x="6223863" y="3639312"/>
            <a:ext cx="73152" cy="7315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361023" y="35661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完整對照日誌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8125815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8125815" y="1691640"/>
            <a:ext cx="1920240" cy="41148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125815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ACL + 配額</a:t>
            </a:r>
          </a:p>
        </p:txBody>
      </p:sp>
      <p:sp>
        <p:nvSpPr>
          <p:cNvPr id="55" name="Oval 54"/>
          <p:cNvSpPr/>
          <p:nvPr/>
        </p:nvSpPr>
        <p:spPr>
          <a:xfrm>
            <a:off x="8217255" y="2267712"/>
            <a:ext cx="73152" cy="73152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8354415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4 類 Token（開發者/用戶/SA/管理員）</a:t>
            </a:r>
          </a:p>
        </p:txBody>
      </p:sp>
      <p:sp>
        <p:nvSpPr>
          <p:cNvPr id="57" name="Oval 56"/>
          <p:cNvSpPr/>
          <p:nvPr/>
        </p:nvSpPr>
        <p:spPr>
          <a:xfrm>
            <a:off x="8217255" y="2724912"/>
            <a:ext cx="73152" cy="73152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8354415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QPS 速率限制</a:t>
            </a:r>
          </a:p>
        </p:txBody>
      </p:sp>
      <p:sp>
        <p:nvSpPr>
          <p:cNvPr id="59" name="Oval 58"/>
          <p:cNvSpPr/>
          <p:nvPr/>
        </p:nvSpPr>
        <p:spPr>
          <a:xfrm>
            <a:off x="8217255" y="3182112"/>
            <a:ext cx="73152" cy="73152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8354415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用戶/部門配額</a:t>
            </a:r>
          </a:p>
        </p:txBody>
      </p:sp>
      <p:sp>
        <p:nvSpPr>
          <p:cNvPr id="61" name="Oval 60"/>
          <p:cNvSpPr/>
          <p:nvPr/>
        </p:nvSpPr>
        <p:spPr>
          <a:xfrm>
            <a:off x="8217255" y="3639312"/>
            <a:ext cx="73152" cy="73152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8354415" y="35661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RBAC 控模型/Agent/MCP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0119207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EA0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10119207" y="1691640"/>
            <a:ext cx="1920240" cy="411480"/>
          </a:xfrm>
          <a:prstGeom prst="rect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10119207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日誌 + 審計</a:t>
            </a:r>
          </a:p>
        </p:txBody>
      </p:sp>
      <p:sp>
        <p:nvSpPr>
          <p:cNvPr id="66" name="Oval 65"/>
          <p:cNvSpPr/>
          <p:nvPr/>
        </p:nvSpPr>
        <p:spPr>
          <a:xfrm>
            <a:off x="10210647" y="2267712"/>
            <a:ext cx="73152" cy="73152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10347807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調用全字段記錄</a:t>
            </a:r>
          </a:p>
        </p:txBody>
      </p:sp>
      <p:sp>
        <p:nvSpPr>
          <p:cNvPr id="68" name="Oval 67"/>
          <p:cNvSpPr/>
          <p:nvPr/>
        </p:nvSpPr>
        <p:spPr>
          <a:xfrm>
            <a:off x="10210647" y="2724912"/>
            <a:ext cx="73152" cy="73152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10347807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注入獨立安全日誌</a:t>
            </a:r>
          </a:p>
        </p:txBody>
      </p:sp>
      <p:sp>
        <p:nvSpPr>
          <p:cNvPr id="70" name="Oval 69"/>
          <p:cNvSpPr/>
          <p:nvPr/>
        </p:nvSpPr>
        <p:spPr>
          <a:xfrm>
            <a:off x="10210647" y="3182112"/>
            <a:ext cx="73152" cy="73152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10347807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DLP 專項日誌</a:t>
            </a:r>
          </a:p>
        </p:txBody>
      </p:sp>
      <p:sp>
        <p:nvSpPr>
          <p:cNvPr id="72" name="Oval 71"/>
          <p:cNvSpPr/>
          <p:nvPr/>
        </p:nvSpPr>
        <p:spPr>
          <a:xfrm>
            <a:off x="10210647" y="3639312"/>
            <a:ext cx="73152" cy="73152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10347807" y="35661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可匯出可追溯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57200" y="566928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 i="0">
                <a:solidFill>
                  <a:srgbClr val="1E3A8F"/>
                </a:solidFill>
                <a:latin typeface="Microsoft YaHei"/>
              </a:defRPr>
            </a:pPr>
            <a:r>
              <a:t>LLM Gateway 共 22 項 FR（功能 4 / 管理 7 / 防護 4 / 日誌 4 / ACL 3）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57200" y="608076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1">
                <a:solidFill>
                  <a:srgbClr val="808080"/>
                </a:solidFill>
                <a:latin typeface="Microsoft YaHei"/>
              </a:defRPr>
            </a:pPr>
            <a:r>
              <a:t>關鍵驗證：中美模型並存路由 · 雙側 DLP 不遺漏 · 注入 4 種手法全部攔截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 rot="20400000">
            <a:off x="6400800" y="4114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6000" b="1">
                <a:solidFill>
                  <a:srgbClr val="D9D9D9"/>
                </a:solidFill>
                <a:latin typeface="Arial"/>
              </a:defRPr>
            </a:pPr>
            <a:r>
              <a:t>ZDT Confidential A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3120" y="0"/>
            <a:ext cx="10058400" cy="100584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0" y="0"/>
            <a:ext cx="5303520" cy="100584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137160"/>
            <a:ext cx="9601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六、CSP 需求（18 項 FR）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0" y="45720"/>
            <a:ext cx="1554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808080"/>
                </a:solidFill>
                <a:latin typeface="Microsoft YaHei"/>
              </a:defRPr>
            </a:pPr>
            <a:r>
              <a:t>版本：v1.2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37160"/>
            <a:ext cx="914400" cy="7772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8600" y="164592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7A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9144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F3864"/>
                </a:solidFill>
                <a:latin typeface="Microsoft YaHei"/>
              </a:defRPr>
            </a:pPr>
            <a:r>
              <a:t>臻鼎科技集團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54864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F3864"/>
                </a:solidFill>
                <a:latin typeface="Arial"/>
              </a:defRPr>
            </a:pPr>
            <a:r>
              <a:t>Zhen Ding Tech.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1887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1">
                <a:solidFill>
                  <a:srgbClr val="808080"/>
                </a:solidFill>
                <a:latin typeface="Microsoft YaHei"/>
              </a:defRPr>
            </a:pPr>
            <a:r>
              <a:t>CSP = AI 網站 SSO 代理 + base_url 統一入口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95147" y="1691640"/>
            <a:ext cx="269748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95147" y="1691640"/>
            <a:ext cx="2697480" cy="45720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5147" y="1764792"/>
            <a:ext cx="2697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Microsoft YaHei"/>
              </a:defRPr>
            </a:pPr>
            <a:r>
              <a:t>AI 網站 SSO</a:t>
            </a:r>
          </a:p>
        </p:txBody>
      </p:sp>
      <p:sp>
        <p:nvSpPr>
          <p:cNvPr id="15" name="Oval 14"/>
          <p:cNvSpPr/>
          <p:nvPr/>
        </p:nvSpPr>
        <p:spPr>
          <a:xfrm>
            <a:off x="632307" y="2377440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0907" y="228600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免登錄自動登入</a:t>
            </a:r>
          </a:p>
        </p:txBody>
      </p:sp>
      <p:sp>
        <p:nvSpPr>
          <p:cNvPr id="17" name="Oval 16"/>
          <p:cNvSpPr/>
          <p:nvPr/>
        </p:nvSpPr>
        <p:spPr>
          <a:xfrm>
            <a:off x="632307" y="2880360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0907" y="278892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個人帳號入口屏蔽</a:t>
            </a:r>
          </a:p>
        </p:txBody>
      </p:sp>
      <p:sp>
        <p:nvSpPr>
          <p:cNvPr id="19" name="Oval 18"/>
          <p:cNvSpPr/>
          <p:nvPr/>
        </p:nvSpPr>
        <p:spPr>
          <a:xfrm>
            <a:off x="632307" y="3383280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0907" y="329184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無痕模式仍企業登入</a:t>
            </a:r>
          </a:p>
        </p:txBody>
      </p:sp>
      <p:sp>
        <p:nvSpPr>
          <p:cNvPr id="21" name="Oval 20"/>
          <p:cNvSpPr/>
          <p:nvPr/>
        </p:nvSpPr>
        <p:spPr>
          <a:xfrm>
            <a:off x="632307" y="3886200"/>
            <a:ext cx="109728" cy="109728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0907" y="379476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次日會話保持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329787" y="1691640"/>
            <a:ext cx="269748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EA0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3329787" y="1691640"/>
            <a:ext cx="2697480" cy="457200"/>
          </a:xfrm>
          <a:prstGeom prst="rect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329787" y="1764792"/>
            <a:ext cx="2697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Microsoft YaHei"/>
              </a:defRPr>
            </a:pPr>
            <a:r>
              <a:t>聊天記錄隔離</a:t>
            </a:r>
          </a:p>
        </p:txBody>
      </p:sp>
      <p:sp>
        <p:nvSpPr>
          <p:cNvPr id="26" name="Oval 25"/>
          <p:cNvSpPr/>
          <p:nvPr/>
        </p:nvSpPr>
        <p:spPr>
          <a:xfrm>
            <a:off x="3466947" y="2377440"/>
            <a:ext cx="109728" cy="109728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95547" y="228600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員工間不可見</a:t>
            </a:r>
          </a:p>
        </p:txBody>
      </p:sp>
      <p:sp>
        <p:nvSpPr>
          <p:cNvPr id="28" name="Oval 27"/>
          <p:cNvSpPr/>
          <p:nvPr/>
        </p:nvSpPr>
        <p:spPr>
          <a:xfrm>
            <a:off x="3466947" y="2880360"/>
            <a:ext cx="109728" cy="109728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95547" y="278892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管理員僅見用量</a:t>
            </a:r>
          </a:p>
        </p:txBody>
      </p:sp>
      <p:sp>
        <p:nvSpPr>
          <p:cNvPr id="30" name="Oval 29"/>
          <p:cNvSpPr/>
          <p:nvPr/>
        </p:nvSpPr>
        <p:spPr>
          <a:xfrm>
            <a:off x="3466947" y="3383280"/>
            <a:ext cx="109728" cy="109728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695547" y="329184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跨設備同步</a:t>
            </a:r>
          </a:p>
        </p:txBody>
      </p:sp>
      <p:sp>
        <p:nvSpPr>
          <p:cNvPr id="32" name="Oval 31"/>
          <p:cNvSpPr/>
          <p:nvPr/>
        </p:nvSpPr>
        <p:spPr>
          <a:xfrm>
            <a:off x="3466947" y="3886200"/>
            <a:ext cx="109728" cy="109728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95547" y="379476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本地獨立儲存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164427" y="1691640"/>
            <a:ext cx="269748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164427" y="1691640"/>
            <a:ext cx="2697480" cy="4572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164427" y="1764792"/>
            <a:ext cx="2697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Microsoft YaHei"/>
              </a:defRPr>
            </a:pPr>
            <a:r>
              <a:t>統一 base_url</a:t>
            </a:r>
          </a:p>
        </p:txBody>
      </p:sp>
      <p:sp>
        <p:nvSpPr>
          <p:cNvPr id="37" name="Oval 36"/>
          <p:cNvSpPr/>
          <p:nvPr/>
        </p:nvSpPr>
        <p:spPr>
          <a:xfrm>
            <a:off x="6301587" y="2377440"/>
            <a:ext cx="109728" cy="109728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30187" y="228600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Vibe Coding 接入</a:t>
            </a:r>
          </a:p>
        </p:txBody>
      </p:sp>
      <p:sp>
        <p:nvSpPr>
          <p:cNvPr id="39" name="Oval 38"/>
          <p:cNvSpPr/>
          <p:nvPr/>
        </p:nvSpPr>
        <p:spPr>
          <a:xfrm>
            <a:off x="6301587" y="2880360"/>
            <a:ext cx="109728" cy="109728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30187" y="278892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Agent 編排接入</a:t>
            </a:r>
          </a:p>
        </p:txBody>
      </p:sp>
      <p:sp>
        <p:nvSpPr>
          <p:cNvPr id="41" name="Oval 40"/>
          <p:cNvSpPr/>
          <p:nvPr/>
        </p:nvSpPr>
        <p:spPr>
          <a:xfrm>
            <a:off x="6301587" y="3383280"/>
            <a:ext cx="109728" cy="109728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530187" y="329184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OpenAI 協議相容</a:t>
            </a:r>
          </a:p>
        </p:txBody>
      </p:sp>
      <p:sp>
        <p:nvSpPr>
          <p:cNvPr id="43" name="Oval 42"/>
          <p:cNvSpPr/>
          <p:nvPr/>
        </p:nvSpPr>
        <p:spPr>
          <a:xfrm>
            <a:off x="6301587" y="3886200"/>
            <a:ext cx="109728" cy="109728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530187" y="379476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模型清單可擴展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999067" y="1691640"/>
            <a:ext cx="269748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8999067" y="1691640"/>
            <a:ext cx="2697480" cy="4572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999067" y="1764792"/>
            <a:ext cx="2697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Microsoft YaHei"/>
              </a:defRPr>
            </a:pPr>
            <a:r>
              <a:t>配額 + 限流</a:t>
            </a:r>
          </a:p>
        </p:txBody>
      </p:sp>
      <p:sp>
        <p:nvSpPr>
          <p:cNvPr id="48" name="Oval 47"/>
          <p:cNvSpPr/>
          <p:nvPr/>
        </p:nvSpPr>
        <p:spPr>
          <a:xfrm>
            <a:off x="9136227" y="2377440"/>
            <a:ext cx="109728" cy="109728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364827" y="228600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按用戶/部門配額</a:t>
            </a:r>
          </a:p>
        </p:txBody>
      </p:sp>
      <p:sp>
        <p:nvSpPr>
          <p:cNvPr id="50" name="Oval 49"/>
          <p:cNvSpPr/>
          <p:nvPr/>
        </p:nvSpPr>
        <p:spPr>
          <a:xfrm>
            <a:off x="9136227" y="2880360"/>
            <a:ext cx="109728" cy="109728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9364827" y="278892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超額即時攔截</a:t>
            </a:r>
          </a:p>
        </p:txBody>
      </p:sp>
      <p:sp>
        <p:nvSpPr>
          <p:cNvPr id="52" name="Oval 51"/>
          <p:cNvSpPr/>
          <p:nvPr/>
        </p:nvSpPr>
        <p:spPr>
          <a:xfrm>
            <a:off x="9136227" y="3383280"/>
            <a:ext cx="109728" cy="109728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9364827" y="329184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RPM/TPM 限流</a:t>
            </a:r>
          </a:p>
        </p:txBody>
      </p:sp>
      <p:sp>
        <p:nvSpPr>
          <p:cNvPr id="54" name="Oval 53"/>
          <p:cNvSpPr/>
          <p:nvPr/>
        </p:nvSpPr>
        <p:spPr>
          <a:xfrm>
            <a:off x="9136227" y="3886200"/>
            <a:ext cx="109728" cy="109728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9364827" y="3794760"/>
            <a:ext cx="2240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配額預警通知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57200" y="566928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 i="0">
                <a:solidFill>
                  <a:srgbClr val="1E3A8F"/>
                </a:solidFill>
                <a:latin typeface="Microsoft YaHei"/>
              </a:defRPr>
            </a:pPr>
            <a:r>
              <a:t>CSP 共 18 項 FR（SSO 3 / 隔離 4 / 統一 4 / 配額限流 7）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57200" y="608076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1">
                <a:solidFill>
                  <a:srgbClr val="808080"/>
                </a:solidFill>
                <a:latin typeface="Microsoft YaHei"/>
              </a:defRPr>
            </a:pPr>
            <a:r>
              <a:t>關鍵驗證：員工互不可見 / 管理員不見內容 / 個人帳號 100% 屏蔽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 rot="20400000">
            <a:off x="6400800" y="4114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6000" b="1">
                <a:solidFill>
                  <a:srgbClr val="D9D9D9"/>
                </a:solidFill>
                <a:latin typeface="Arial"/>
              </a:defRPr>
            </a:pPr>
            <a:r>
              <a:t>ZDT Confidential A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3120" y="0"/>
            <a:ext cx="10058400" cy="100584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0" y="0"/>
            <a:ext cx="5303520" cy="100584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137160"/>
            <a:ext cx="9601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七、AI Browser 需求（20 項 FR）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0" y="45720"/>
            <a:ext cx="1554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808080"/>
                </a:solidFill>
                <a:latin typeface="Microsoft YaHei"/>
              </a:defRPr>
            </a:pPr>
            <a:r>
              <a:t>版本：v1.2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37160"/>
            <a:ext cx="914400" cy="7772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8600" y="164592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7A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9144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F3864"/>
                </a:solidFill>
                <a:latin typeface="Microsoft YaHei"/>
              </a:defRPr>
            </a:pPr>
            <a:r>
              <a:t>臻鼎科技集團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54864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F3864"/>
                </a:solidFill>
                <a:latin typeface="Arial"/>
              </a:defRPr>
            </a:pPr>
            <a:r>
              <a:t>Zhen Ding Tech.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1887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1">
                <a:solidFill>
                  <a:srgbClr val="808080"/>
                </a:solidFill>
                <a:latin typeface="Microsoft YaHei"/>
              </a:defRPr>
            </a:pPr>
            <a:r>
              <a:t>AI Browser = 員工進入 AI 網站的唯一瀏覽器（雙閘之一）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52247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52247" y="1691640"/>
            <a:ext cx="1920240" cy="41148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52247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網址白名單</a:t>
            </a:r>
          </a:p>
        </p:txBody>
      </p:sp>
      <p:sp>
        <p:nvSpPr>
          <p:cNvPr id="15" name="Oval 14"/>
          <p:cNvSpPr/>
          <p:nvPr/>
        </p:nvSpPr>
        <p:spPr>
          <a:xfrm>
            <a:off x="243687" y="2267712"/>
            <a:ext cx="73152" cy="73152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80847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白名單放行</a:t>
            </a:r>
          </a:p>
        </p:txBody>
      </p:sp>
      <p:sp>
        <p:nvSpPr>
          <p:cNvPr id="17" name="Oval 16"/>
          <p:cNvSpPr/>
          <p:nvPr/>
        </p:nvSpPr>
        <p:spPr>
          <a:xfrm>
            <a:off x="243687" y="2724912"/>
            <a:ext cx="73152" cy="73152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80847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非白名單攔截+提示</a:t>
            </a:r>
          </a:p>
        </p:txBody>
      </p:sp>
      <p:sp>
        <p:nvSpPr>
          <p:cNvPr id="19" name="Oval 18"/>
          <p:cNvSpPr/>
          <p:nvPr/>
        </p:nvSpPr>
        <p:spPr>
          <a:xfrm>
            <a:off x="243687" y="3182112"/>
            <a:ext cx="73152" cy="73152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0847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管理員即時增刪</a:t>
            </a:r>
          </a:p>
        </p:txBody>
      </p:sp>
      <p:sp>
        <p:nvSpPr>
          <p:cNvPr id="21" name="Oval 20"/>
          <p:cNvSpPr/>
          <p:nvPr/>
        </p:nvSpPr>
        <p:spPr>
          <a:xfrm>
            <a:off x="243687" y="3639312"/>
            <a:ext cx="73152" cy="73152"/>
          </a:xfrm>
          <a:prstGeom prst="ellipse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0847" y="35661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無需重啟生效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145639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EA0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145639" y="1691640"/>
            <a:ext cx="1920240" cy="411480"/>
          </a:xfrm>
          <a:prstGeom prst="rect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145639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書簽預設</a:t>
            </a:r>
          </a:p>
        </p:txBody>
      </p:sp>
      <p:sp>
        <p:nvSpPr>
          <p:cNvPr id="26" name="Oval 25"/>
          <p:cNvSpPr/>
          <p:nvPr/>
        </p:nvSpPr>
        <p:spPr>
          <a:xfrm>
            <a:off x="2237079" y="2267712"/>
            <a:ext cx="73152" cy="73152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374239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雲端 AI 書簽</a:t>
            </a:r>
          </a:p>
        </p:txBody>
      </p:sp>
      <p:sp>
        <p:nvSpPr>
          <p:cNvPr id="28" name="Oval 27"/>
          <p:cNvSpPr/>
          <p:nvPr/>
        </p:nvSpPr>
        <p:spPr>
          <a:xfrm>
            <a:off x="2237079" y="2724912"/>
            <a:ext cx="73152" cy="73152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374239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地端 AvaryGPT 書簽</a:t>
            </a:r>
          </a:p>
        </p:txBody>
      </p:sp>
      <p:sp>
        <p:nvSpPr>
          <p:cNvPr id="30" name="Oval 29"/>
          <p:cNvSpPr/>
          <p:nvPr/>
        </p:nvSpPr>
        <p:spPr>
          <a:xfrm>
            <a:off x="2237079" y="3182112"/>
            <a:ext cx="73152" cy="73152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374239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點擊即達</a:t>
            </a:r>
          </a:p>
        </p:txBody>
      </p:sp>
      <p:sp>
        <p:nvSpPr>
          <p:cNvPr id="32" name="Oval 31"/>
          <p:cNvSpPr/>
          <p:nvPr/>
        </p:nvSpPr>
        <p:spPr>
          <a:xfrm>
            <a:off x="2237079" y="3639312"/>
            <a:ext cx="73152" cy="73152"/>
          </a:xfrm>
          <a:prstGeom prst="ellipse">
            <a:avLst/>
          </a:prstGeom>
          <a:solidFill>
            <a:srgbClr val="2EA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2374239" y="35661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員工不可修改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139031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4139031" y="1691640"/>
            <a:ext cx="1920240" cy="41148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139031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DLP 防洩</a:t>
            </a:r>
          </a:p>
        </p:txBody>
      </p:sp>
      <p:sp>
        <p:nvSpPr>
          <p:cNvPr id="37" name="Oval 36"/>
          <p:cNvSpPr/>
          <p:nvPr/>
        </p:nvSpPr>
        <p:spPr>
          <a:xfrm>
            <a:off x="4230471" y="2267712"/>
            <a:ext cx="73152" cy="7315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367631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貼上敏感詞攔截</a:t>
            </a:r>
          </a:p>
        </p:txBody>
      </p:sp>
      <p:sp>
        <p:nvSpPr>
          <p:cNvPr id="39" name="Oval 38"/>
          <p:cNvSpPr/>
          <p:nvPr/>
        </p:nvSpPr>
        <p:spPr>
          <a:xfrm>
            <a:off x="4230471" y="2724912"/>
            <a:ext cx="73152" cy="7315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367631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上傳敏感檔攔截</a:t>
            </a:r>
          </a:p>
        </p:txBody>
      </p:sp>
      <p:sp>
        <p:nvSpPr>
          <p:cNvPr id="41" name="Oval 40"/>
          <p:cNvSpPr/>
          <p:nvPr/>
        </p:nvSpPr>
        <p:spPr>
          <a:xfrm>
            <a:off x="4230471" y="3182112"/>
            <a:ext cx="73152" cy="7315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367631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PII 脫敏提示</a:t>
            </a:r>
          </a:p>
        </p:txBody>
      </p:sp>
      <p:sp>
        <p:nvSpPr>
          <p:cNvPr id="43" name="Oval 42"/>
          <p:cNvSpPr/>
          <p:nvPr/>
        </p:nvSpPr>
        <p:spPr>
          <a:xfrm>
            <a:off x="4230471" y="3639312"/>
            <a:ext cx="73152" cy="73152"/>
          </a:xfrm>
          <a:prstGeom prst="ellipse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367631" y="35661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輸出側警告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32423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132423" y="1691640"/>
            <a:ext cx="1920240" cy="4114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132423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聊天隔離</a:t>
            </a:r>
          </a:p>
        </p:txBody>
      </p:sp>
      <p:sp>
        <p:nvSpPr>
          <p:cNvPr id="48" name="Oval 47"/>
          <p:cNvSpPr/>
          <p:nvPr/>
        </p:nvSpPr>
        <p:spPr>
          <a:xfrm>
            <a:off x="6223863" y="2267712"/>
            <a:ext cx="73152" cy="7315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61023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員工間不可見</a:t>
            </a:r>
          </a:p>
        </p:txBody>
      </p:sp>
      <p:sp>
        <p:nvSpPr>
          <p:cNvPr id="50" name="Oval 49"/>
          <p:cNvSpPr/>
          <p:nvPr/>
        </p:nvSpPr>
        <p:spPr>
          <a:xfrm>
            <a:off x="6223863" y="2724912"/>
            <a:ext cx="73152" cy="7315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361023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管理員僅見用量</a:t>
            </a:r>
          </a:p>
        </p:txBody>
      </p:sp>
      <p:sp>
        <p:nvSpPr>
          <p:cNvPr id="52" name="Oval 51"/>
          <p:cNvSpPr/>
          <p:nvPr/>
        </p:nvSpPr>
        <p:spPr>
          <a:xfrm>
            <a:off x="6223863" y="3182112"/>
            <a:ext cx="73152" cy="73152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361023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跨設備同步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8125815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8125815" y="1691640"/>
            <a:ext cx="1920240" cy="41148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8125815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CSP 自動登入</a:t>
            </a:r>
          </a:p>
        </p:txBody>
      </p:sp>
      <p:sp>
        <p:nvSpPr>
          <p:cNvPr id="57" name="Oval 56"/>
          <p:cNvSpPr/>
          <p:nvPr/>
        </p:nvSpPr>
        <p:spPr>
          <a:xfrm>
            <a:off x="8217255" y="2267712"/>
            <a:ext cx="73152" cy="73152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8354415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點書簽免登入</a:t>
            </a:r>
          </a:p>
        </p:txBody>
      </p:sp>
      <p:sp>
        <p:nvSpPr>
          <p:cNvPr id="59" name="Oval 58"/>
          <p:cNvSpPr/>
          <p:nvPr/>
        </p:nvSpPr>
        <p:spPr>
          <a:xfrm>
            <a:off x="8217255" y="2724912"/>
            <a:ext cx="73152" cy="73152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8354415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立即可對話</a:t>
            </a:r>
          </a:p>
        </p:txBody>
      </p:sp>
      <p:sp>
        <p:nvSpPr>
          <p:cNvPr id="61" name="Oval 60"/>
          <p:cNvSpPr/>
          <p:nvPr/>
        </p:nvSpPr>
        <p:spPr>
          <a:xfrm>
            <a:off x="8217255" y="3182112"/>
            <a:ext cx="73152" cy="73152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8354415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次日保持登入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0119207" y="1691640"/>
            <a:ext cx="1920240" cy="36576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B8D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10119207" y="1691640"/>
            <a:ext cx="1920240" cy="41148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10119207" y="17373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 i="0">
                <a:solidFill>
                  <a:srgbClr val="FFFFFF"/>
                </a:solidFill>
                <a:latin typeface="Microsoft YaHei"/>
              </a:defRPr>
            </a:pPr>
            <a:r>
              <a:t>防繞過</a:t>
            </a:r>
          </a:p>
        </p:txBody>
      </p:sp>
      <p:sp>
        <p:nvSpPr>
          <p:cNvPr id="66" name="Oval 65"/>
          <p:cNvSpPr/>
          <p:nvPr/>
        </p:nvSpPr>
        <p:spPr>
          <a:xfrm>
            <a:off x="10210647" y="2267712"/>
            <a:ext cx="73152" cy="73152"/>
          </a:xfrm>
          <a:prstGeom prst="ellipse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10347807" y="21945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禁用其他瀏覽器</a:t>
            </a:r>
          </a:p>
        </p:txBody>
      </p:sp>
      <p:sp>
        <p:nvSpPr>
          <p:cNvPr id="68" name="Oval 67"/>
          <p:cNvSpPr/>
          <p:nvPr/>
        </p:nvSpPr>
        <p:spPr>
          <a:xfrm>
            <a:off x="10210647" y="2724912"/>
            <a:ext cx="73152" cy="73152"/>
          </a:xfrm>
          <a:prstGeom prst="ellipse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10347807" y="26517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開發者工具鎖</a:t>
            </a:r>
          </a:p>
        </p:txBody>
      </p:sp>
      <p:sp>
        <p:nvSpPr>
          <p:cNvPr id="70" name="Oval 69"/>
          <p:cNvSpPr/>
          <p:nvPr/>
        </p:nvSpPr>
        <p:spPr>
          <a:xfrm>
            <a:off x="10210647" y="3182112"/>
            <a:ext cx="73152" cy="73152"/>
          </a:xfrm>
          <a:prstGeom prst="ellipse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10347807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262626"/>
                </a:solidFill>
                <a:latin typeface="Microsoft YaHei"/>
              </a:defRPr>
            </a:pPr>
            <a:r>
              <a:t>白名單不可繞過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457200" y="566928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 i="0">
                <a:solidFill>
                  <a:srgbClr val="1E3A8F"/>
                </a:solidFill>
                <a:latin typeface="Microsoft YaHei"/>
              </a:defRPr>
            </a:pPr>
            <a:r>
              <a:t>AI Browser 共 20 項 FR（白名單 4 / 書簽 3 / 隔離 3 / DLP 4 / SSO 3 / 防繞 3）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57200" y="608076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1">
                <a:solidFill>
                  <a:srgbClr val="808080"/>
                </a:solidFill>
                <a:latin typeface="Microsoft YaHei"/>
              </a:defRPr>
            </a:pPr>
            <a:r>
              <a:t>關鍵驗證：員工 100% 只能透過此瀏覽器進入 AI 網站 · 開發者工具鎖定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 rot="20400000">
            <a:off x="6400800" y="4114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6000" b="1">
                <a:solidFill>
                  <a:srgbClr val="D9D9D9"/>
                </a:solidFill>
                <a:latin typeface="Arial"/>
              </a:defRPr>
            </a:pPr>
            <a:r>
              <a:t>ZDT Confidential A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3120" y="0"/>
            <a:ext cx="10058400" cy="100584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0" y="0"/>
            <a:ext cx="5303520" cy="1005840"/>
          </a:xfrm>
          <a:prstGeom prst="rect">
            <a:avLst/>
          </a:prstGeom>
          <a:solidFill>
            <a:srgbClr val="6B8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0" y="137160"/>
            <a:ext cx="9601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八、跨模块串接 + 驗收方式（10 項 FR）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0" y="45720"/>
            <a:ext cx="1554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808080"/>
                </a:solidFill>
                <a:latin typeface="Microsoft YaHei"/>
              </a:defRPr>
            </a:pPr>
            <a:r>
              <a:t>版本：v1.2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37160"/>
            <a:ext cx="914400" cy="7772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8600" y="164592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rial"/>
              </a:defRPr>
            </a:pPr>
            <a:r>
              <a:t>7A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9144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F3864"/>
                </a:solidFill>
                <a:latin typeface="Microsoft YaHei"/>
              </a:defRPr>
            </a:pPr>
            <a:r>
              <a:t>臻鼎科技集團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548640"/>
            <a:ext cx="914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F3864"/>
                </a:solidFill>
                <a:latin typeface="Arial"/>
              </a:defRPr>
            </a:pPr>
            <a:r>
              <a:t>Zhen Ding Tech.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1887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 i="1">
                <a:solidFill>
                  <a:srgbClr val="808080"/>
                </a:solidFill>
                <a:latin typeface="Microsoft YaHei"/>
              </a:defRPr>
            </a:pPr>
            <a:r>
              <a:t>4 條主鏈路 + 4 階段驗收 — 任一單點達標但鏈路不通都視為不通過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1691640"/>
            <a:ext cx="5486400" cy="365760"/>
          </a:xfrm>
          <a:prstGeom prst="rect">
            <a:avLst/>
          </a:prstGeom>
          <a:solidFill>
            <a:srgbClr val="1E3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" y="173736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Microsoft YaHei"/>
              </a:defRPr>
            </a:pPr>
            <a:r>
              <a:t>4 條主鏈路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2148840"/>
            <a:ext cx="548640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224028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1E3A8F"/>
                </a:solidFill>
                <a:latin typeface="Microsoft YaHei"/>
              </a:defRPr>
            </a:pPr>
            <a:r>
              <a:t>SSO 鏈路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256032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AI Browser → CSP → AI 網站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3017520"/>
            <a:ext cx="548640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10896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1E3A8F"/>
                </a:solidFill>
                <a:latin typeface="Microsoft YaHei"/>
              </a:defRPr>
            </a:pPr>
            <a:r>
              <a:t>多模型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342900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AI Browser → CSP → 各 AI 網站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3886200"/>
            <a:ext cx="548640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397764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1E3A8F"/>
                </a:solidFill>
                <a:latin typeface="Microsoft YaHei"/>
              </a:defRPr>
            </a:pPr>
            <a:r>
              <a:t>VDI 完整鏈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429768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VDI → AI Browser → CSP → AI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4754880"/>
            <a:ext cx="548640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84632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1E3A8F"/>
                </a:solidFill>
                <a:latin typeface="Microsoft YaHei"/>
              </a:defRPr>
            </a:pPr>
            <a:r>
              <a:t>開發者鏈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516636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VDI → VS Code → CSP base_url → Gateway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17920" y="1691640"/>
            <a:ext cx="5486400" cy="36576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217920" y="173736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Microsoft YaHei"/>
              </a:defRPr>
            </a:pPr>
            <a:r>
              <a:t>4 階段驗收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17920" y="2148840"/>
            <a:ext cx="5486400" cy="777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E3A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55080" y="224028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1E3A8F"/>
                </a:solidFill>
                <a:latin typeface="Microsoft YaHei"/>
              </a:defRPr>
            </a:pPr>
            <a:r>
              <a:t>階段一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55080" y="256032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1">
                <a:solidFill>
                  <a:srgbClr val="808080"/>
                </a:solidFill>
                <a:latin typeface="Microsoft YaHei"/>
              </a:defRPr>
            </a:pPr>
            <a:r>
              <a:t>單模組功能驗收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772400" y="233172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所有「應」項 100% 通過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17920" y="3017520"/>
            <a:ext cx="5486400" cy="777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B8D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355080" y="310896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6B8DD6"/>
                </a:solidFill>
                <a:latin typeface="Microsoft YaHei"/>
              </a:defRPr>
            </a:pPr>
            <a:r>
              <a:t>階段二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55080" y="342900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1">
                <a:solidFill>
                  <a:srgbClr val="808080"/>
                </a:solidFill>
                <a:latin typeface="Microsoft YaHei"/>
              </a:defRPr>
            </a:pPr>
            <a:r>
              <a:t>跨模块鏈路驗收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772400" y="320040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FR-XMOD-01~10 全部通過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217920" y="3886200"/>
            <a:ext cx="5486400" cy="777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355080" y="397764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F59E0B"/>
                </a:solidFill>
                <a:latin typeface="Microsoft YaHei"/>
              </a:defRPr>
            </a:pPr>
            <a:r>
              <a:t>階段三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55080" y="429768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1">
                <a:solidFill>
                  <a:srgbClr val="808080"/>
                </a:solidFill>
                <a:latin typeface="Microsoft YaHei"/>
              </a:defRPr>
            </a:pPr>
            <a:r>
              <a:t>安全合規驗收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772400" y="406908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第 7.2 節合規全部達標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217920" y="4754880"/>
            <a:ext cx="5486400" cy="777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EA0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355080" y="484632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2EA043"/>
                </a:solidFill>
                <a:latin typeface="Microsoft YaHei"/>
              </a:defRPr>
            </a:pPr>
            <a:r>
              <a:t>階段四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355080" y="5166360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1">
                <a:solidFill>
                  <a:srgbClr val="808080"/>
                </a:solidFill>
                <a:latin typeface="Microsoft YaHei"/>
              </a:defRPr>
            </a:pPr>
            <a:r>
              <a:t>試運行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772400" y="493776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262626"/>
                </a:solidFill>
                <a:latin typeface="Microsoft YaHei"/>
              </a:defRPr>
            </a:pPr>
            <a:r>
              <a:t>≥ 30 天無 P0/P1 故障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57200" y="566928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 i="0">
                <a:solidFill>
                  <a:srgbClr val="1E3A8F"/>
                </a:solidFill>
                <a:latin typeface="Microsoft YaHei"/>
              </a:defRPr>
            </a:pPr>
            <a:r>
              <a:t>跨模块共 10 項 FR，分階段驗收 · 乙方需駐場至階段二通過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